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86" r:id="rId3"/>
    <p:sldId id="324" r:id="rId4"/>
    <p:sldId id="402" r:id="rId5"/>
    <p:sldId id="325" r:id="rId6"/>
    <p:sldId id="396" r:id="rId7"/>
    <p:sldId id="328" r:id="rId8"/>
    <p:sldId id="397" r:id="rId9"/>
    <p:sldId id="398" r:id="rId10"/>
    <p:sldId id="331" r:id="rId11"/>
    <p:sldId id="407" r:id="rId12"/>
    <p:sldId id="332" r:id="rId13"/>
    <p:sldId id="333" r:id="rId14"/>
    <p:sldId id="335" r:id="rId15"/>
    <p:sldId id="337" r:id="rId16"/>
    <p:sldId id="338" r:id="rId17"/>
    <p:sldId id="339" r:id="rId18"/>
    <p:sldId id="405" r:id="rId19"/>
    <p:sldId id="341" r:id="rId20"/>
    <p:sldId id="406" r:id="rId21"/>
    <p:sldId id="364" r:id="rId22"/>
    <p:sldId id="369" r:id="rId23"/>
    <p:sldId id="360" r:id="rId24"/>
    <p:sldId id="361" r:id="rId25"/>
    <p:sldId id="403" r:id="rId26"/>
    <p:sldId id="404" r:id="rId27"/>
    <p:sldId id="399" r:id="rId28"/>
    <p:sldId id="409" r:id="rId29"/>
    <p:sldId id="408" r:id="rId30"/>
    <p:sldId id="395" r:id="rId31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04" autoAdjust="0"/>
    <p:restoredTop sz="94660"/>
  </p:normalViewPr>
  <p:slideViewPr>
    <p:cSldViewPr>
      <p:cViewPr varScale="1">
        <p:scale>
          <a:sx n="144" d="100"/>
          <a:sy n="144" d="100"/>
        </p:scale>
        <p:origin x="480" y="1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160729615901299E-2"/>
          <c:y val="4.2888160336378101E-2"/>
          <c:w val="0.73795877518985353"/>
          <c:h val="0.84011860934388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Бесплатные места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615</c:v>
                </c:pt>
                <c:pt idx="1">
                  <c:v>604</c:v>
                </c:pt>
                <c:pt idx="2">
                  <c:v>655</c:v>
                </c:pt>
                <c:pt idx="3">
                  <c:v>700</c:v>
                </c:pt>
                <c:pt idx="4">
                  <c:v>705</c:v>
                </c:pt>
                <c:pt idx="5">
                  <c:v>715</c:v>
                </c:pt>
                <c:pt idx="6">
                  <c:v>715</c:v>
                </c:pt>
                <c:pt idx="7">
                  <c:v>720</c:v>
                </c:pt>
                <c:pt idx="8">
                  <c:v>715</c:v>
                </c:pt>
                <c:pt idx="9">
                  <c:v>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9B-44C0-BC06-60B016E5871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Платные места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220</c:v>
                </c:pt>
                <c:pt idx="1">
                  <c:v>280</c:v>
                </c:pt>
                <c:pt idx="2">
                  <c:v>400</c:v>
                </c:pt>
                <c:pt idx="3">
                  <c:v>430</c:v>
                </c:pt>
                <c:pt idx="4">
                  <c:v>500</c:v>
                </c:pt>
                <c:pt idx="5">
                  <c:v>500</c:v>
                </c:pt>
                <c:pt idx="6">
                  <c:v>510</c:v>
                </c:pt>
                <c:pt idx="7">
                  <c:v>562</c:v>
                </c:pt>
                <c:pt idx="8">
                  <c:v>570</c:v>
                </c:pt>
                <c:pt idx="9">
                  <c:v>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9B-44C0-BC06-60B016E587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276224"/>
        <c:axId val="50277760"/>
      </c:barChart>
      <c:catAx>
        <c:axId val="5027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0277760"/>
        <c:crosses val="autoZero"/>
        <c:auto val="1"/>
        <c:lblAlgn val="ctr"/>
        <c:lblOffset val="100"/>
        <c:noMultiLvlLbl val="0"/>
      </c:catAx>
      <c:valAx>
        <c:axId val="50277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276224"/>
        <c:crosses val="autoZero"/>
        <c:crossBetween val="between"/>
        <c:majorUnit val="200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.837311647272167"/>
          <c:y val="0.40416531705136571"/>
          <c:w val="0.1620922048087847"/>
          <c:h val="0.338553932192197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536273747361408E-2"/>
          <c:y val="7.8074551001266923E-2"/>
          <c:w val="0.91323602933007442"/>
          <c:h val="0.895434853762531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заявлений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1-FC41-4CC0-B4B9-BE67437BF97B}"/>
              </c:ext>
            </c:extLst>
          </c:dPt>
          <c:dLbls>
            <c:dLbl>
              <c:idx val="2"/>
              <c:layout>
                <c:manualLayout>
                  <c:x val="-1.4697441025071289E-3"/>
                  <c:y val="-6.0400156963235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C41-4CC0-B4B9-BE67437BF97B}"/>
                </c:ext>
              </c:extLst>
            </c:dLbl>
            <c:dLbl>
              <c:idx val="3"/>
              <c:layout>
                <c:manualLayout>
                  <c:x val="-4.4092323075214405E-3"/>
                  <c:y val="-4.5251038504959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C41-4CC0-B4B9-BE67437BF97B}"/>
                </c:ext>
              </c:extLst>
            </c:dLbl>
            <c:dLbl>
              <c:idx val="4"/>
              <c:layout>
                <c:manualLayout>
                  <c:x val="-1.4697441025071289E-2"/>
                  <c:y val="-4.2986629804221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C41-4CC0-B4B9-BE67437BF97B}"/>
                </c:ext>
              </c:extLst>
            </c:dLbl>
            <c:dLbl>
              <c:idx val="5"/>
              <c:layout>
                <c:manualLayout>
                  <c:x val="1.4697441025071289E-3"/>
                  <c:y val="-6.9108051225615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C41-4CC0-B4B9-BE67437BF97B}"/>
                </c:ext>
              </c:extLst>
            </c:dLbl>
            <c:dLbl>
              <c:idx val="6"/>
              <c:layout>
                <c:manualLayout>
                  <c:x val="2.9394882050142578E-3"/>
                  <c:y val="-8.4374508502664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C41-4CC0-B4B9-BE67437BF97B}"/>
                </c:ext>
              </c:extLst>
            </c:dLbl>
            <c:dLbl>
              <c:idx val="7"/>
              <c:layout>
                <c:manualLayout>
                  <c:x val="1.4697441025071289E-2"/>
                  <c:y val="2.76366797127139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C41-4CC0-B4B9-BE67437BF97B}"/>
                </c:ext>
              </c:extLst>
            </c:dLbl>
            <c:dLbl>
              <c:idx val="8"/>
              <c:layout>
                <c:manualLayout>
                  <c:x val="1.0288208717549902E-2"/>
                  <c:y val="2.14933149021106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C41-4CC0-B4B9-BE67437BF9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10988</c:v>
                </c:pt>
                <c:pt idx="1">
                  <c:v>13336</c:v>
                </c:pt>
                <c:pt idx="2">
                  <c:v>11510</c:v>
                </c:pt>
                <c:pt idx="3">
                  <c:v>13073</c:v>
                </c:pt>
                <c:pt idx="4">
                  <c:v>15985</c:v>
                </c:pt>
                <c:pt idx="5">
                  <c:v>15184</c:v>
                </c:pt>
                <c:pt idx="6">
                  <c:v>15747</c:v>
                </c:pt>
                <c:pt idx="7">
                  <c:v>16376</c:v>
                </c:pt>
                <c:pt idx="8">
                  <c:v>20768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C41-4CC0-B4B9-BE67437BF9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108608"/>
        <c:axId val="127110144"/>
      </c:barChart>
      <c:catAx>
        <c:axId val="12710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latin typeface="+mj-lt"/>
              </a:defRPr>
            </a:pPr>
            <a:endParaRPr lang="ru-RU"/>
          </a:p>
        </c:txPr>
        <c:crossAx val="127110144"/>
        <c:crosses val="autoZero"/>
        <c:auto val="1"/>
        <c:lblAlgn val="ctr"/>
        <c:lblOffset val="100"/>
        <c:noMultiLvlLbl val="0"/>
      </c:catAx>
      <c:valAx>
        <c:axId val="127110144"/>
        <c:scaling>
          <c:orientation val="minMax"/>
          <c:max val="210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7108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534912932088689E-2"/>
          <c:y val="7.470142629050236E-2"/>
          <c:w val="0.92946504319928203"/>
          <c:h val="0.7953122273020505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целом по РФ</c:v>
                </c:pt>
              </c:strCache>
            </c:strRef>
          </c:tx>
          <c:spPr>
            <a:ln w="76160" cap="rnd">
              <a:solidFill>
                <a:srgbClr val="0FA15F"/>
              </a:solidFill>
              <a:bevel/>
            </a:ln>
          </c:spPr>
          <c:marker>
            <c:spPr>
              <a:solidFill>
                <a:schemeClr val="accent4">
                  <a:lumMod val="75000"/>
                </a:schemeClr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 baseline="0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62.1</c:v>
                </c:pt>
                <c:pt idx="1">
                  <c:v>62.8</c:v>
                </c:pt>
                <c:pt idx="2">
                  <c:v>67.8</c:v>
                </c:pt>
                <c:pt idx="3">
                  <c:v>64.3</c:v>
                </c:pt>
                <c:pt idx="4">
                  <c:v>65.2</c:v>
                </c:pt>
                <c:pt idx="5">
                  <c:v>66.8</c:v>
                </c:pt>
                <c:pt idx="6">
                  <c:v>68.2</c:v>
                </c:pt>
                <c:pt idx="7">
                  <c:v>69.099999999999994</c:v>
                </c:pt>
                <c:pt idx="8">
                  <c:v>69</c:v>
                </c:pt>
                <c:pt idx="9">
                  <c:v>69.3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91D-44BB-92D6-B847F78482D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РостГМУ</c:v>
                </c:pt>
              </c:strCache>
            </c:strRef>
          </c:tx>
          <c:spPr>
            <a:ln w="7616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A-C91D-44BB-92D6-B847F78482D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B-C91D-44BB-92D6-B847F78482D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C-C91D-44BB-92D6-B847F78482D3}"/>
              </c:ext>
            </c:extLst>
          </c:dPt>
          <c:dLbls>
            <c:dLbl>
              <c:idx val="2"/>
              <c:layout>
                <c:manualLayout>
                  <c:x val="-9.1351780601684501E-2"/>
                  <c:y val="-1.3053919934822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91D-44BB-92D6-B847F78482D3}"/>
                </c:ext>
              </c:extLst>
            </c:dLbl>
            <c:dLbl>
              <c:idx val="8"/>
              <c:layout>
                <c:manualLayout>
                  <c:x val="-2.3344881370939097E-2"/>
                  <c:y val="-4.75546389567260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91D-44BB-92D6-B847F78482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 baseline="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74.2</c:v>
                </c:pt>
                <c:pt idx="1">
                  <c:v>76.599999999999994</c:v>
                </c:pt>
                <c:pt idx="2">
                  <c:v>82.4</c:v>
                </c:pt>
                <c:pt idx="3">
                  <c:v>76.900000000000006</c:v>
                </c:pt>
                <c:pt idx="4">
                  <c:v>79</c:v>
                </c:pt>
                <c:pt idx="5">
                  <c:v>80.599999999999994</c:v>
                </c:pt>
                <c:pt idx="6">
                  <c:v>79.3</c:v>
                </c:pt>
                <c:pt idx="7">
                  <c:v>80.8</c:v>
                </c:pt>
                <c:pt idx="8">
                  <c:v>81.2</c:v>
                </c:pt>
                <c:pt idx="9">
                  <c:v>82.7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C91D-44BB-92D6-B847F78482D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Вузы МЗ</c:v>
                </c:pt>
              </c:strCache>
            </c:strRef>
          </c:tx>
          <c:spPr>
            <a:ln w="76160">
              <a:solidFill>
                <a:schemeClr val="accent1"/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</c:spPr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F-C91D-44BB-92D6-B847F78482D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0-C91D-44BB-92D6-B847F78482D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1-C91D-44BB-92D6-B847F78482D3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600" b="1" i="0" baseline="0"/>
                  </a:pPr>
                  <a:endParaRPr lang="ru-RU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299-4349-BA6B-E3F040433C93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600" b="1" i="0" baseline="0"/>
                  </a:pPr>
                  <a:endParaRPr lang="ru-RU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C91D-44BB-92D6-B847F78482D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en-US" sz="1600" b="1" dirty="0" smtClean="0"/>
                      <a:t>80,0</a:t>
                    </a:r>
                    <a:endParaRPr lang="en-US" sz="2000" b="1" dirty="0"/>
                  </a:p>
                </c:rich>
              </c:tx>
              <c:spPr/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91D-44BB-92D6-B847F78482D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en-US" sz="1600" b="1" dirty="0"/>
                      <a:t>74,4</a:t>
                    </a:r>
                    <a:endParaRPr lang="en-US" sz="1999" b="1" dirty="0"/>
                  </a:p>
                </c:rich>
              </c:tx>
              <c:spPr/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91D-44BB-92D6-B847F78482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73.2</c:v>
                </c:pt>
                <c:pt idx="1">
                  <c:v>74.2</c:v>
                </c:pt>
                <c:pt idx="2">
                  <c:v>80</c:v>
                </c:pt>
                <c:pt idx="3">
                  <c:v>74.400000000000006</c:v>
                </c:pt>
                <c:pt idx="4">
                  <c:v>74.599999999999994</c:v>
                </c:pt>
                <c:pt idx="5">
                  <c:v>79.5</c:v>
                </c:pt>
                <c:pt idx="6">
                  <c:v>74.599999999999994</c:v>
                </c:pt>
                <c:pt idx="7">
                  <c:v>75.099999999999994</c:v>
                </c:pt>
                <c:pt idx="8">
                  <c:v>75.5</c:v>
                </c:pt>
                <c:pt idx="9">
                  <c:v>75.900000000000006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C91D-44BB-92D6-B847F78482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575360"/>
        <c:axId val="126576896"/>
      </c:lineChart>
      <c:catAx>
        <c:axId val="126575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6576896"/>
        <c:crosses val="autoZero"/>
        <c:auto val="1"/>
        <c:lblAlgn val="ctr"/>
        <c:lblOffset val="100"/>
        <c:noMultiLvlLbl val="0"/>
      </c:catAx>
      <c:valAx>
        <c:axId val="126576896"/>
        <c:scaling>
          <c:orientation val="minMax"/>
          <c:max val="83"/>
          <c:min val="5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575360"/>
        <c:crosses val="autoZero"/>
        <c:crossBetween val="between"/>
        <c:majorUnit val="10"/>
      </c:valAx>
      <c:spPr>
        <a:noFill/>
        <a:ln w="25387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0.1129</cdr:x>
      <cdr:y>0.15962</cdr:y>
    </cdr:from>
    <cdr:to>
      <cdr:x>0.75806</cdr:x>
      <cdr:y>0.37089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V="1">
          <a:off x="1008112" y="612067"/>
          <a:ext cx="5760640" cy="810086"/>
        </a:xfrm>
        <a:prstGeom xmlns:a="http://schemas.openxmlformats.org/drawingml/2006/main" prst="straightConnector1">
          <a:avLst/>
        </a:prstGeom>
        <a:ln xmlns:a="http://schemas.openxmlformats.org/drawingml/2006/main" w="5080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0.1371</cdr:x>
      <cdr:y>0.42253</cdr:y>
    </cdr:from>
    <cdr:to>
      <cdr:x>0.78226</cdr:x>
      <cdr:y>0.70423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1224165" y="1620179"/>
          <a:ext cx="5760611" cy="1080140"/>
        </a:xfrm>
        <a:prstGeom xmlns:a="http://schemas.openxmlformats.org/drawingml/2006/main" prst="straightConnector1">
          <a:avLst/>
        </a:prstGeom>
        <a:ln xmlns:a="http://schemas.openxmlformats.org/drawingml/2006/main" w="5080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0.80645</cdr:x>
      <cdr:y>0.25473</cdr:y>
    </cdr:from>
    <cdr:to>
      <cdr:x>1</cdr:x>
      <cdr:y>0.38198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200786" y="976747"/>
          <a:ext cx="1728206" cy="4879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800" b="1" dirty="0" smtClean="0">
              <a:solidFill>
                <a:srgbClr val="C00000"/>
              </a:solidFill>
            </a:rPr>
            <a:t>+3</a:t>
          </a:r>
          <a:r>
            <a:rPr lang="en-US" sz="2800" b="1" dirty="0" smtClean="0">
              <a:solidFill>
                <a:srgbClr val="C00000"/>
              </a:solidFill>
            </a:rPr>
            <a:t>8</a:t>
          </a:r>
          <a:r>
            <a:rPr lang="ru-RU" sz="2800" b="1" dirty="0" smtClean="0">
              <a:solidFill>
                <a:srgbClr val="C00000"/>
              </a:solidFill>
            </a:rPr>
            <a:t>3 </a:t>
          </a:r>
          <a:r>
            <a:rPr lang="ru-RU" sz="1600" b="1" dirty="0" smtClean="0">
              <a:solidFill>
                <a:srgbClr val="C00000"/>
              </a:solidFill>
            </a:rPr>
            <a:t>места </a:t>
          </a:r>
        </a:p>
      </cdr:txBody>
    </cdr:sp>
  </cdr:relSizeAnchor>
  <cdr:relSizeAnchor xmlns:cdr="http://schemas.openxmlformats.org/drawingml/2006/chartDrawing">
    <cdr:from>
      <cdr:x>0.81452</cdr:x>
      <cdr:y>0.04695</cdr:y>
    </cdr:from>
    <cdr:to>
      <cdr:x>1</cdr:x>
      <cdr:y>0.1742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7272808" y="180019"/>
          <a:ext cx="1656149" cy="4879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800" b="1" dirty="0" smtClean="0">
              <a:solidFill>
                <a:srgbClr val="C00000"/>
              </a:solidFill>
            </a:rPr>
            <a:t>+</a:t>
          </a:r>
          <a:r>
            <a:rPr lang="en-US" sz="2800" b="1" dirty="0" smtClean="0">
              <a:solidFill>
                <a:srgbClr val="C00000"/>
              </a:solidFill>
            </a:rPr>
            <a:t>257</a:t>
          </a:r>
          <a:r>
            <a:rPr lang="ru-RU" sz="2800" b="1" dirty="0" smtClean="0">
              <a:solidFill>
                <a:srgbClr val="C00000"/>
              </a:solidFill>
            </a:rPr>
            <a:t> </a:t>
          </a:r>
          <a:r>
            <a:rPr lang="ru-RU" sz="1600" b="1" dirty="0" smtClean="0">
              <a:solidFill>
                <a:srgbClr val="C00000"/>
              </a:solidFill>
            </a:rPr>
            <a:t>мест</a:t>
          </a:r>
          <a:r>
            <a:rPr lang="ru-RU" sz="3200" b="1" dirty="0" smtClean="0">
              <a:solidFill>
                <a:srgbClr val="C00000"/>
              </a:solidFill>
            </a:rPr>
            <a:t>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0.64706</cdr:x>
      <cdr:y>0.63354</cdr:y>
    </cdr:from>
    <cdr:to>
      <cdr:x>1</cdr:x>
      <cdr:y>0.76022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033529" y="3586485"/>
          <a:ext cx="3290999" cy="7171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rgbClr val="00B050"/>
              </a:solidFill>
            </a:rPr>
            <a:t>В целом по РФ</a:t>
          </a:r>
          <a:endParaRPr lang="ru-RU" sz="18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0.81701</cdr:x>
      <cdr:y>0.13746</cdr:y>
    </cdr:from>
    <cdr:to>
      <cdr:x>0.99625</cdr:x>
      <cdr:y>0.24611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618271" y="778173"/>
          <a:ext cx="1671328" cy="6150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rgbClr val="FF0000"/>
              </a:solidFill>
            </a:rPr>
            <a:t>РостГМУ</a:t>
          </a:r>
          <a:endParaRPr lang="ru-RU" sz="2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0.39845</cdr:x>
      <cdr:y>0.39186</cdr:y>
    </cdr:from>
    <cdr:to>
      <cdr:x>0.70924</cdr:x>
      <cdr:y>0.49362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600400" y="2218333"/>
          <a:ext cx="2808314" cy="5760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rgbClr val="0070C0"/>
              </a:solidFill>
            </a:rPr>
            <a:t>Медвузы РФ</a:t>
          </a:r>
          <a:endParaRPr lang="ru-RU" sz="2400" b="1" dirty="0">
            <a:solidFill>
              <a:srgbClr val="0070C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83986-570E-4303-B50C-1BE4AF27B233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ACD1E-0698-4EF5-8CBC-528E2966BD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195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C817F-A49B-43E5-B28F-ADDE6C2B354A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0E297-537C-40F9-8123-9E410567F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073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026840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15939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329120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10805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463751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782034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057227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</a:rPr>
              <a:t>+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dirty="0" smtClean="0">
                <a:latin typeface="Arial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3834318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890523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778791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672045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6046311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dirty="0" smtClean="0">
                <a:latin typeface="Arial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7180755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0E297-537C-40F9-8123-9E410567F1A4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4651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062813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171936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511183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61938" y="769938"/>
            <a:ext cx="6840538" cy="3848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EFD1-BBE6-4302-9040-FC8CD504C322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750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042458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358748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083211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905650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7912-081B-4B3B-A1CD-16CCF47FF556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7C0D-0795-4A97-8E3C-E745108A1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7912-081B-4B3B-A1CD-16CCF47FF556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7C0D-0795-4A97-8E3C-E745108A1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7912-081B-4B3B-A1CD-16CCF47FF556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7C0D-0795-4A97-8E3C-E745108A1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7912-081B-4B3B-A1CD-16CCF47FF556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7C0D-0795-4A97-8E3C-E745108A1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7912-081B-4B3B-A1CD-16CCF47FF556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7C0D-0795-4A97-8E3C-E745108A1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7912-081B-4B3B-A1CD-16CCF47FF556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7C0D-0795-4A97-8E3C-E745108A1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7912-081B-4B3B-A1CD-16CCF47FF556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7C0D-0795-4A97-8E3C-E745108A1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7912-081B-4B3B-A1CD-16CCF47FF556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7C0D-0795-4A97-8E3C-E745108A1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7912-081B-4B3B-A1CD-16CCF47FF556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7C0D-0795-4A97-8E3C-E745108A1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7912-081B-4B3B-A1CD-16CCF47FF556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7C0D-0795-4A97-8E3C-E745108A1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7912-081B-4B3B-A1CD-16CCF47FF556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7C0D-0795-4A97-8E3C-E745108A1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lumMod val="0"/>
                <a:lumOff val="100000"/>
              </a:srgbClr>
            </a:gs>
            <a:gs pos="34000">
              <a:srgbClr val="85C2FF"/>
            </a:gs>
            <a:gs pos="68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97912-081B-4B3B-A1CD-16CCF47FF556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A7C0D-0795-4A97-8E3C-E745108A1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3478"/>
            <a:ext cx="9144000" cy="108012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BatangChe" pitchFamily="49" charset="-127"/>
                <a:ea typeface="BatangChe" pitchFamily="49" charset="-127"/>
              </a:rPr>
              <a:t>РОСТОВСКИЙ ГОСУДАРСТВЕННЫЙ МЕДИЦИНСКИЙ УНИВЕРСИТЕТ</a:t>
            </a:r>
            <a:endParaRPr lang="ru-RU" sz="2000" b="1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278711"/>
            <a:ext cx="3312368" cy="670397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Ректор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РостГМУ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Сергей Владимирович Шлык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Documents and Settings\Admin\Мои документы\К докладу СВ Шлык на 16 июня 2014\Фото для заставки\РостГМУ 5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651871"/>
            <a:ext cx="2555809" cy="1491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4" y="1347614"/>
            <a:ext cx="79928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 b="1" dirty="0"/>
              <a:t>Особенности приёмной кампании </a:t>
            </a:r>
            <a:r>
              <a:rPr lang="ru-RU" altLang="ru-RU" sz="4400" b="1" dirty="0" err="1"/>
              <a:t>РостГМУ</a:t>
            </a:r>
            <a:r>
              <a:rPr lang="ru-RU" altLang="ru-RU" sz="4400" b="1" dirty="0"/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 b="1" dirty="0"/>
              <a:t>в </a:t>
            </a:r>
            <a:r>
              <a:rPr lang="ru-RU" altLang="ru-RU" sz="4400" b="1" dirty="0" smtClean="0"/>
              <a:t>2021 </a:t>
            </a:r>
            <a:r>
              <a:rPr lang="ru-RU" altLang="ru-RU" sz="4400" b="1" dirty="0"/>
              <a:t>году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3502348"/>
            <a:ext cx="1296144" cy="151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4700" t="26173" r="33586" b="2123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 descr="E:\10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554"/>
            <a:ext cx="432048" cy="4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3"/>
          <a:srcRect l="33807" t="15623" r="15401" b="5159"/>
          <a:stretch/>
        </p:blipFill>
        <p:spPr bwMode="auto">
          <a:xfrm>
            <a:off x="1835697" y="51470"/>
            <a:ext cx="4752528" cy="3240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4"/>
          <a:srcRect l="35909" t="20343" r="18147" b="6472"/>
          <a:stretch/>
        </p:blipFill>
        <p:spPr bwMode="auto">
          <a:xfrm>
            <a:off x="1835697" y="1779662"/>
            <a:ext cx="4752528" cy="33638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2270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057900" y="4767263"/>
            <a:ext cx="1600200" cy="273844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endParaRPr lang="ru-RU" sz="9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9219" name="Содержимое 12"/>
          <p:cNvSpPr>
            <a:spLocks noGrp="1"/>
          </p:cNvSpPr>
          <p:nvPr>
            <p:ph sz="half" idx="1"/>
          </p:nvPr>
        </p:nvSpPr>
        <p:spPr>
          <a:xfrm>
            <a:off x="539552" y="195263"/>
            <a:ext cx="7992888" cy="864319"/>
          </a:xfrm>
        </p:spPr>
        <p:txBody>
          <a:bodyPr>
            <a:normAutofit fontScale="92500"/>
          </a:bodyPr>
          <a:lstStyle/>
          <a:p>
            <a:pPr marL="200025" indent="-200025" algn="ctr">
              <a:spcBef>
                <a:spcPct val="0"/>
              </a:spcBef>
              <a:buNone/>
            </a:pPr>
            <a:r>
              <a:rPr lang="ru-RU" altLang="ru-RU" sz="2100" b="1" dirty="0"/>
              <a:t>Способы подачи документов в приёмную комиссию </a:t>
            </a:r>
            <a:r>
              <a:rPr lang="ru-RU" altLang="ru-RU" sz="2100" b="1" dirty="0" err="1"/>
              <a:t>РостГМУ</a:t>
            </a:r>
            <a:r>
              <a:rPr lang="ru-RU" altLang="ru-RU" sz="2100" b="1" dirty="0"/>
              <a:t> на </a:t>
            </a:r>
            <a:r>
              <a:rPr lang="ru-RU" altLang="ru-RU" sz="2100" b="1" dirty="0" smtClean="0"/>
              <a:t>обучение </a:t>
            </a:r>
            <a:r>
              <a:rPr lang="ru-RU" altLang="ru-RU" sz="2100" b="1" dirty="0"/>
              <a:t>по программам </a:t>
            </a:r>
            <a:r>
              <a:rPr lang="ru-RU" altLang="ru-RU" sz="2100" b="1" dirty="0" err="1"/>
              <a:t>бакалавриата</a:t>
            </a:r>
            <a:r>
              <a:rPr lang="ru-RU" altLang="ru-RU" sz="2100" b="1" dirty="0"/>
              <a:t>, </a:t>
            </a:r>
            <a:r>
              <a:rPr lang="ru-RU" altLang="ru-RU" sz="2100" b="1" dirty="0" err="1"/>
              <a:t>специалитета</a:t>
            </a:r>
            <a:r>
              <a:rPr lang="ru-RU" altLang="ru-RU" sz="2100" b="1" dirty="0"/>
              <a:t>, магистратуры</a:t>
            </a:r>
          </a:p>
          <a:p>
            <a:pPr marL="200025" indent="-200025" algn="ctr">
              <a:spcBef>
                <a:spcPct val="0"/>
              </a:spcBef>
              <a:buNone/>
            </a:pPr>
            <a:endParaRPr lang="ru-RU" altLang="ru-RU" sz="675" b="1" dirty="0"/>
          </a:p>
          <a:p>
            <a:pPr marL="200025" indent="-200025" algn="ctr">
              <a:spcBef>
                <a:spcPct val="0"/>
              </a:spcBef>
              <a:buNone/>
            </a:pPr>
            <a:endParaRPr lang="ru-RU" altLang="ru-RU" sz="3000" b="1" dirty="0"/>
          </a:p>
          <a:p>
            <a:pPr marL="200025" indent="-200025" algn="ctr">
              <a:spcBef>
                <a:spcPct val="0"/>
              </a:spcBef>
              <a:buNone/>
            </a:pPr>
            <a:endParaRPr lang="ru-RU" altLang="ru-RU" sz="3000" b="1" dirty="0"/>
          </a:p>
          <a:p>
            <a:pPr marL="200025" indent="-200025" algn="ctr">
              <a:spcBef>
                <a:spcPct val="0"/>
              </a:spcBef>
              <a:buNone/>
            </a:pPr>
            <a:endParaRPr lang="ru-RU" altLang="ru-RU" sz="1800" b="1" dirty="0"/>
          </a:p>
          <a:p>
            <a:pPr marL="200025" indent="-200025">
              <a:buFontTx/>
              <a:buAutoNum type="arabicPeriod"/>
            </a:pPr>
            <a:endParaRPr lang="ru-RU" altLang="ru-RU" sz="675" b="1" dirty="0"/>
          </a:p>
          <a:p>
            <a:pPr marL="200025" indent="-200025" algn="ctr">
              <a:spcBef>
                <a:spcPct val="0"/>
              </a:spcBef>
              <a:buNone/>
            </a:pPr>
            <a:endParaRPr lang="ru-RU" altLang="ru-RU" b="1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399236"/>
              </p:ext>
            </p:extLst>
          </p:nvPr>
        </p:nvGraphicFramePr>
        <p:xfrm>
          <a:off x="467544" y="933421"/>
          <a:ext cx="8352928" cy="3453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824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Способ подачи документов в РостГМУ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76" marR="68576" marT="34283" marB="342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Возможность подачи</a:t>
                      </a:r>
                    </a:p>
                  </a:txBody>
                  <a:tcPr marL="68576" marR="68576" marT="34283" marB="342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92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Предоставление в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РостГМУ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лично поступающим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(при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благоприятной сан.-</a:t>
                      </a:r>
                      <a:r>
                        <a:rPr lang="ru-RU" sz="2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эпид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обстановке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2" marR="514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68576" marR="68576" marT="34283" marB="342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856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Направление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РостГМУ через операторов почтовой связи общего пользования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2" marR="514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68576" marR="68576" marT="34283" marB="342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7856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Направление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документов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РостГМУ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дистанционно</a:t>
                      </a:r>
                    </a:p>
                    <a:p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использованием</a:t>
                      </a:r>
                      <a:r>
                        <a:rPr lang="ru-RU" sz="2000" baseline="0" dirty="0" smtClean="0"/>
                        <a:t> «личного кабинета»</a:t>
                      </a:r>
                      <a:endParaRPr lang="ru-RU" sz="2000" dirty="0"/>
                    </a:p>
                  </a:txBody>
                  <a:tcPr marL="51432" marR="514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68576" marR="68576" marT="34283" marB="342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5167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179512" y="195263"/>
            <a:ext cx="8784976" cy="4806950"/>
          </a:xfrm>
        </p:spPr>
        <p:txBody>
          <a:bodyPr>
            <a:normAutofit/>
          </a:bodyPr>
          <a:lstStyle/>
          <a:p>
            <a:pPr marL="266700" indent="-266700" algn="ctr">
              <a:buFontTx/>
              <a:buNone/>
              <a:defRPr/>
            </a:pPr>
            <a:r>
              <a:rPr lang="ru-RU" sz="2400" b="1" dirty="0" smtClean="0"/>
              <a:t>ДОКУМЕНТЫ, НЕОБХОДИМЫЕ </a:t>
            </a:r>
          </a:p>
          <a:p>
            <a:pPr marL="266700" indent="-266700" algn="ctr">
              <a:buFontTx/>
              <a:buNone/>
              <a:defRPr/>
            </a:pPr>
            <a:r>
              <a:rPr lang="ru-RU" sz="2400" b="1" dirty="0" smtClean="0"/>
              <a:t>ПРИ ПРИЁМЕ ЗАЯВЛЕНИЙ ОТ  ПОСТУПАЮЩИХ</a:t>
            </a:r>
          </a:p>
          <a:p>
            <a:pPr marL="266700" indent="-266700" algn="ctr">
              <a:buFontTx/>
              <a:buNone/>
              <a:defRPr/>
            </a:pPr>
            <a:endParaRPr lang="ru-RU" sz="700" b="1" dirty="0" smtClean="0"/>
          </a:p>
          <a:p>
            <a:pPr marL="266700" indent="-266700" algn="just">
              <a:buFontTx/>
              <a:buAutoNum type="arabicPeriod"/>
              <a:defRPr/>
            </a:pPr>
            <a:r>
              <a:rPr lang="ru-RU" sz="1600" b="1" dirty="0" smtClean="0"/>
              <a:t>Оригинал или ксерокопия документа, удостоверяющего личность абитуриента, гражданство (паспорт).</a:t>
            </a:r>
          </a:p>
          <a:p>
            <a:pPr algn="just">
              <a:buFontTx/>
              <a:buAutoNum type="arabicPeriod" startAt="2"/>
              <a:defRPr/>
            </a:pPr>
            <a:r>
              <a:rPr lang="ru-RU" sz="1600" b="1" dirty="0" smtClean="0"/>
              <a:t>Оригинал или ксерокопия документа установленного образца об образовании (аттестата или диплома).</a:t>
            </a:r>
          </a:p>
          <a:p>
            <a:pPr algn="just">
              <a:buFontTx/>
              <a:buAutoNum type="arabicPeriod" startAt="2"/>
              <a:defRPr/>
            </a:pPr>
            <a:r>
              <a:rPr lang="ru-RU" sz="1600" b="1" dirty="0" smtClean="0"/>
              <a:t>Страховое </a:t>
            </a:r>
            <a:r>
              <a:rPr lang="ru-RU" sz="1600" b="1" dirty="0"/>
              <a:t>свидетельство обязательного пенсионного </a:t>
            </a:r>
            <a:r>
              <a:rPr lang="ru-RU" sz="1600" b="1" dirty="0" smtClean="0"/>
              <a:t>страхования - СНИЛС (граждане РФ).</a:t>
            </a:r>
          </a:p>
          <a:p>
            <a:pPr marL="266700" indent="-266700" algn="just">
              <a:buFontTx/>
              <a:buNone/>
              <a:defRPr/>
            </a:pPr>
            <a:r>
              <a:rPr lang="ru-RU" sz="1600" b="1" dirty="0" smtClean="0"/>
              <a:t>4.   Оригинал </a:t>
            </a:r>
            <a:r>
              <a:rPr lang="ru-RU" sz="1600" b="1" dirty="0"/>
              <a:t>или ксерокопия </a:t>
            </a:r>
            <a:r>
              <a:rPr lang="ru-RU" sz="1600" b="1" dirty="0" smtClean="0"/>
              <a:t>медицинской справки (заключения).</a:t>
            </a:r>
          </a:p>
          <a:p>
            <a:pPr marL="266700" indent="-266700" algn="just">
              <a:buFontTx/>
              <a:buNone/>
              <a:defRPr/>
            </a:pPr>
            <a:r>
              <a:rPr lang="ru-RU" sz="1600" b="1" dirty="0" smtClean="0"/>
              <a:t>5.   Договор о целевом обучении (для поступающих в рамках целевой квоты)</a:t>
            </a:r>
          </a:p>
          <a:p>
            <a:pPr marL="266700" indent="-266700" algn="just">
              <a:buFontTx/>
              <a:buNone/>
              <a:defRPr/>
            </a:pPr>
            <a:r>
              <a:rPr lang="ru-RU" sz="1600" b="1" dirty="0" smtClean="0"/>
              <a:t>6.   2 фотографии для лиц, поступающих по вступительным испытаниям, проводимых РостГМУ самостоятельно.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7.    Документы, подтверждающие особые право на зачисление без вступительных испытаний, в рамках квоты, преимущественное право на поступление – лицам, претендующим на указанные права (при наличии).</a:t>
            </a:r>
          </a:p>
          <a:p>
            <a:pPr algn="just">
              <a:buFontTx/>
              <a:buNone/>
              <a:tabLst>
                <a:tab pos="174625" algn="l"/>
              </a:tabLst>
              <a:defRPr/>
            </a:pPr>
            <a:r>
              <a:rPr lang="ru-RU" sz="1600" b="1" dirty="0" smtClean="0"/>
              <a:t>8.    Документы, подтверждающие индивидуальные достижения (при наличии).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149787"/>
              </p:ext>
            </p:extLst>
          </p:nvPr>
        </p:nvGraphicFramePr>
        <p:xfrm>
          <a:off x="7257648" y="4818580"/>
          <a:ext cx="1871663" cy="27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1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781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www.pk.rostgmu.ru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13" marR="91413" marT="34251" marB="3425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Рисунок 9" descr="E:\10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554"/>
            <a:ext cx="432048" cy="4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79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2291" name="Содержимое 12"/>
          <p:cNvSpPr>
            <a:spLocks noGrp="1"/>
          </p:cNvSpPr>
          <p:nvPr>
            <p:ph sz="half" idx="1"/>
          </p:nvPr>
        </p:nvSpPr>
        <p:spPr>
          <a:xfrm>
            <a:off x="179388" y="195263"/>
            <a:ext cx="8569325" cy="480695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ru-RU" altLang="ru-RU" sz="800" b="1" dirty="0" smtClean="0"/>
          </a:p>
          <a:p>
            <a:pPr marL="0" indent="0" algn="ctr">
              <a:buFontTx/>
              <a:buNone/>
            </a:pPr>
            <a:r>
              <a:rPr lang="ru-RU" altLang="ru-RU" sz="2400" b="1" dirty="0" smtClean="0"/>
              <a:t>МЕДИЦИНСКАЯ СПРАВКА (заключение)</a:t>
            </a:r>
          </a:p>
          <a:p>
            <a:pPr marL="0" indent="0" algn="ctr">
              <a:buFontTx/>
              <a:buNone/>
            </a:pPr>
            <a:endParaRPr lang="ru-RU" altLang="ru-RU" sz="800" b="1" dirty="0" smtClean="0"/>
          </a:p>
          <a:p>
            <a:pPr marL="0" indent="0" algn="ctr">
              <a:buFontTx/>
              <a:buNone/>
            </a:pPr>
            <a:endParaRPr lang="ru-RU" altLang="ru-RU" sz="400" b="1" dirty="0" smtClean="0"/>
          </a:p>
          <a:p>
            <a:pPr marL="0" indent="0" algn="just">
              <a:buFontTx/>
              <a:buNone/>
            </a:pPr>
            <a:r>
              <a:rPr lang="ru-RU" altLang="ru-RU" sz="2000" b="1" dirty="0" smtClean="0"/>
              <a:t>     </a:t>
            </a:r>
            <a:r>
              <a:rPr lang="ru-RU" altLang="ru-RU" sz="2000" b="1" u="sng" dirty="0" smtClean="0"/>
              <a:t>При поступлении на обучение в </a:t>
            </a:r>
            <a:r>
              <a:rPr lang="ru-RU" altLang="ru-RU" sz="2000" b="1" u="sng" dirty="0" err="1" smtClean="0"/>
              <a:t>РостГМУ</a:t>
            </a:r>
            <a:r>
              <a:rPr lang="ru-RU" altLang="ru-RU" sz="2000" b="1" u="sng" dirty="0" smtClean="0"/>
              <a:t>, поступающий представляет оригинал или копию медицинской справки (заключения)</a:t>
            </a:r>
            <a:r>
              <a:rPr lang="ru-RU" altLang="ru-RU" sz="2000" dirty="0" smtClean="0"/>
              <a:t>, содержащей сведения о проведении медицинского осмотра в соответствии с перечнем врачей-специалистов, лабораторных и функциональных исследований, установленным </a:t>
            </a:r>
            <a:r>
              <a:rPr lang="ru-RU" altLang="ru-RU" sz="2000" u="sng" dirty="0" smtClean="0">
                <a:solidFill>
                  <a:srgbClr val="FF0000"/>
                </a:solidFill>
              </a:rPr>
              <a:t>приказом Минздрава России от 28.01.2021 N 29н.</a:t>
            </a:r>
          </a:p>
          <a:p>
            <a:pPr marL="0" indent="0" algn="just">
              <a:buFontTx/>
              <a:buNone/>
            </a:pPr>
            <a:endParaRPr lang="ru-RU" altLang="ru-RU" sz="300" dirty="0" smtClean="0"/>
          </a:p>
          <a:p>
            <a:pPr marL="0" indent="0" algn="just">
              <a:buFontTx/>
              <a:buNone/>
            </a:pPr>
            <a:r>
              <a:rPr lang="ru-RU" altLang="ru-RU" sz="2000" dirty="0" smtClean="0"/>
              <a:t>     Медицинская справка (заключение) должна содержать сведения об осмотре врачами-специалистами и перечень лабораторных и функциональных исследований в соответствии с перечнем, размещенным на официальном сайте </a:t>
            </a:r>
            <a:r>
              <a:rPr lang="ru-RU" altLang="ru-RU" sz="2000" dirty="0" err="1" smtClean="0"/>
              <a:t>РостГМУ</a:t>
            </a:r>
            <a:r>
              <a:rPr lang="ru-RU" altLang="ru-RU" sz="2000" dirty="0" smtClean="0"/>
              <a:t>: </a:t>
            </a:r>
            <a:r>
              <a:rPr lang="en-US" altLang="ru-RU" sz="2000" b="1" u="sng" dirty="0" smtClean="0"/>
              <a:t>www.pk.rostgmu.ru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в разделе абитуриенту.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149787"/>
              </p:ext>
            </p:extLst>
          </p:nvPr>
        </p:nvGraphicFramePr>
        <p:xfrm>
          <a:off x="7257648" y="4818580"/>
          <a:ext cx="1871663" cy="27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1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781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www.pk.rostgmu.ru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13" marR="91413" marT="34251" marB="3425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Рисунок 9" descr="E:\10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554"/>
            <a:ext cx="432048" cy="4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346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4339" name="Содержимое 12"/>
          <p:cNvSpPr>
            <a:spLocks noGrp="1"/>
          </p:cNvSpPr>
          <p:nvPr>
            <p:ph sz="half" idx="1"/>
          </p:nvPr>
        </p:nvSpPr>
        <p:spPr>
          <a:xfrm>
            <a:off x="179388" y="627534"/>
            <a:ext cx="8569325" cy="437467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400" b="1" dirty="0" smtClean="0"/>
              <a:t>К участию в оказании медицинской помощи гражданам и в фармацевтической деятельности допускаются обучающиеся, прошедшие предварительные и периодические медицинские осмотры в порядке, утвержденном приказом </a:t>
            </a:r>
          </a:p>
          <a:p>
            <a:pPr marL="0" indent="0" algn="ctr">
              <a:buFontTx/>
              <a:buNone/>
            </a:pPr>
            <a:r>
              <a:rPr lang="ru-RU" sz="2400" b="1" dirty="0" smtClean="0"/>
              <a:t>Минздрава  России от 28.01.2021 № 29н.</a:t>
            </a:r>
          </a:p>
          <a:p>
            <a:pPr marL="0" indent="0" algn="ctr">
              <a:buFontTx/>
              <a:buNone/>
            </a:pPr>
            <a:endParaRPr lang="ru-RU" sz="700" b="1" dirty="0" smtClean="0"/>
          </a:p>
          <a:p>
            <a:pPr marL="0" indent="0" algn="ctr">
              <a:buFontTx/>
              <a:buNone/>
            </a:pPr>
            <a:endParaRPr lang="ru-RU" sz="700" b="1" dirty="0" smtClean="0"/>
          </a:p>
          <a:p>
            <a:pPr marL="0" indent="0" algn="ctr">
              <a:buFontTx/>
              <a:buNone/>
            </a:pPr>
            <a:r>
              <a:rPr lang="ru-RU" sz="2400" b="1" dirty="0" smtClean="0"/>
              <a:t>Лица, имеющие по итогам медицинского осмотра противопоказания, </a:t>
            </a:r>
            <a:r>
              <a:rPr lang="ru-RU" sz="2400" b="1" u="sng" dirty="0" smtClean="0"/>
              <a:t>не могут</a:t>
            </a:r>
            <a:r>
              <a:rPr lang="ru-RU" sz="2400" b="1" dirty="0" smtClean="0"/>
              <a:t> быть допущены к осуществлению медицинской (фармацевтической) деятельности!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149787"/>
              </p:ext>
            </p:extLst>
          </p:nvPr>
        </p:nvGraphicFramePr>
        <p:xfrm>
          <a:off x="7257648" y="4818580"/>
          <a:ext cx="1871663" cy="27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1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781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www.pk.rostgmu.ru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13" marR="91413" marT="34251" marB="3425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Рисунок 9" descr="E:\10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554"/>
            <a:ext cx="432048" cy="4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48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9"/>
          <p:cNvSpPr txBox="1">
            <a:spLocks noChangeArrowheads="1"/>
          </p:cNvSpPr>
          <p:nvPr/>
        </p:nvSpPr>
        <p:spPr bwMode="auto">
          <a:xfrm>
            <a:off x="285750" y="50800"/>
            <a:ext cx="82153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7B0F19"/>
                </a:solidFill>
              </a:rPr>
              <a:t>СРОКИ ПРИЕМА ДОКУМЕНТОВ </a:t>
            </a:r>
          </a:p>
          <a:p>
            <a:pPr algn="ctr" eaLnBrk="1" hangingPunct="1"/>
            <a:r>
              <a:rPr lang="ru-RU" altLang="ru-RU" sz="2400">
                <a:solidFill>
                  <a:srgbClr val="7B0F19"/>
                </a:solidFill>
              </a:rPr>
              <a:t>И ВСТУПИТЕЛЬНЫЕ ИСПЫТАНИЯ</a:t>
            </a:r>
          </a:p>
        </p:txBody>
      </p:sp>
      <p:sp>
        <p:nvSpPr>
          <p:cNvPr id="16387" name="Text Box 9"/>
          <p:cNvSpPr txBox="1">
            <a:spLocks noChangeArrowheads="1"/>
          </p:cNvSpPr>
          <p:nvPr/>
        </p:nvSpPr>
        <p:spPr bwMode="auto">
          <a:xfrm>
            <a:off x="287338" y="915988"/>
            <a:ext cx="8642350" cy="61595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t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dirty="0"/>
              <a:t>прием документов, необходимых для поступления </a:t>
            </a:r>
          </a:p>
          <a:p>
            <a:pPr algn="ctr" eaLnBrk="1" hangingPunct="1"/>
            <a:r>
              <a:rPr lang="ru-RU" altLang="ru-RU" sz="2000" dirty="0"/>
              <a:t>на обучение, начинается  </a:t>
            </a:r>
            <a:r>
              <a:rPr lang="en-US" altLang="ru-RU" sz="2000" u="sng" dirty="0" smtClean="0"/>
              <a:t>20</a:t>
            </a:r>
            <a:r>
              <a:rPr lang="ru-RU" altLang="ru-RU" sz="2000" u="sng" dirty="0" smtClean="0"/>
              <a:t> июня</a:t>
            </a:r>
            <a:r>
              <a:rPr lang="en-US" altLang="ru-RU" sz="2000" u="sng" dirty="0" smtClean="0"/>
              <a:t> 20</a:t>
            </a:r>
            <a:r>
              <a:rPr lang="ru-RU" altLang="ru-RU" sz="2000" u="sng" dirty="0" smtClean="0"/>
              <a:t>21 года</a:t>
            </a:r>
            <a:endParaRPr lang="ru-RU" altLang="ru-RU" sz="2000" u="sng" dirty="0"/>
          </a:p>
        </p:txBody>
      </p:sp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319088" y="1987922"/>
            <a:ext cx="8642350" cy="123190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t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dirty="0"/>
              <a:t>срок завершения проводимых РостГМУ самостоятельно вступительных испытаний, срок завершения приема документов от лиц, поступающих на обучение без прохождения таких вступительных испытаний </a:t>
            </a:r>
            <a:r>
              <a:rPr lang="ru-RU" altLang="ru-RU" sz="2000" u="sng" dirty="0" smtClean="0"/>
              <a:t>25 июля 2021 года</a:t>
            </a:r>
            <a:endParaRPr lang="ru-RU" altLang="ru-RU" sz="2000" u="sng" dirty="0"/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319088" y="3706813"/>
            <a:ext cx="8642350" cy="92392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t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dirty="0"/>
              <a:t>срок завершения приема документов от лиц, поступающих на обучение по результатам проводимых РостГМУ самостоятельно вступительных испытаний </a:t>
            </a:r>
            <a:r>
              <a:rPr lang="ru-RU" altLang="ru-RU" sz="2000" u="sng" dirty="0" smtClean="0"/>
              <a:t>10 июля 2021 года</a:t>
            </a:r>
            <a:r>
              <a:rPr lang="ru-RU" altLang="ru-RU" sz="1600" u="sng" dirty="0" smtClean="0"/>
              <a:t>.</a:t>
            </a:r>
            <a:endParaRPr lang="ru-RU" altLang="ru-RU" sz="1600" dirty="0"/>
          </a:p>
        </p:txBody>
      </p:sp>
      <p:pic>
        <p:nvPicPr>
          <p:cNvPr id="6" name="Рисунок 9" descr="E:\10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554"/>
            <a:ext cx="432048" cy="4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534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179388" y="195263"/>
            <a:ext cx="8857108" cy="4806950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ru-RU" b="1" dirty="0" smtClean="0"/>
              <a:t>Вступительные испытания 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ru-RU" b="1" dirty="0" smtClean="0"/>
              <a:t>(для отдельных категорий граждан РФ, 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ru-RU" b="1" u="sng" dirty="0" smtClean="0"/>
              <a:t>не имеющих результатов ЕГЭ</a:t>
            </a:r>
            <a:r>
              <a:rPr lang="ru-RU" b="1" dirty="0" smtClean="0"/>
              <a:t>), 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ru-RU" b="1" dirty="0" smtClean="0"/>
              <a:t>будут проходить в следующей форме: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endParaRPr lang="ru-RU" sz="700" b="1" dirty="0" smtClean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b="1" dirty="0" smtClean="0"/>
              <a:t> </a:t>
            </a:r>
            <a:r>
              <a:rPr lang="ru-RU" sz="2400" b="1" dirty="0" smtClean="0"/>
              <a:t>- химия – компьютерное тестирование + решение задач,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sz="2400" b="1" dirty="0"/>
              <a:t> </a:t>
            </a:r>
            <a:r>
              <a:rPr lang="ru-RU" sz="2400" b="1" dirty="0" smtClean="0"/>
              <a:t>- биология – компьютерное </a:t>
            </a:r>
            <a:r>
              <a:rPr lang="ru-RU" sz="2400" b="1" dirty="0"/>
              <a:t>тестирование + решение задач,</a:t>
            </a:r>
            <a:endParaRPr lang="ru-RU" sz="2400" b="1" dirty="0" smtClean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sz="2400" b="1" dirty="0"/>
              <a:t> </a:t>
            </a:r>
            <a:r>
              <a:rPr lang="ru-RU" sz="2100" b="1" dirty="0">
                <a:solidFill>
                  <a:srgbClr val="FF0000"/>
                </a:solidFill>
              </a:rPr>
              <a:t>- обществознание – компьютерное тестирование + решение задач,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sz="2400" b="1" dirty="0" smtClean="0"/>
              <a:t> - русский язык – письменно.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sz="2400" b="1" dirty="0" smtClean="0"/>
              <a:t> </a:t>
            </a:r>
            <a:endParaRPr lang="ru-RU" sz="800" b="1" dirty="0"/>
          </a:p>
          <a:p>
            <a:pPr marL="0" indent="0" algn="ctr">
              <a:buFontTx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Дополнительных  вступительных  испытаний </a:t>
            </a:r>
          </a:p>
          <a:p>
            <a:pPr marL="0" indent="0" algn="ctr">
              <a:buFontTx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в  2021  году  в  РостГМУ  </a:t>
            </a:r>
            <a:r>
              <a:rPr lang="ru-RU" b="1" u="sng" dirty="0" smtClean="0">
                <a:solidFill>
                  <a:srgbClr val="FF0000"/>
                </a:solidFill>
              </a:rPr>
              <a:t>не будет!!!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</a:p>
          <a:p>
            <a:pPr marL="266700" indent="-266700" algn="ctr">
              <a:spcBef>
                <a:spcPts val="0"/>
              </a:spcBef>
              <a:buFontTx/>
              <a:buNone/>
              <a:defRPr/>
            </a:pPr>
            <a:endParaRPr lang="ru-RU" b="1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2002"/>
              </p:ext>
            </p:extLst>
          </p:nvPr>
        </p:nvGraphicFramePr>
        <p:xfrm>
          <a:off x="7092950" y="4865688"/>
          <a:ext cx="1871663" cy="27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1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781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www.pk.rostgmu.ru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13" marR="91413" marT="34251" marB="3425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Рисунок 9" descr="E:\10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554"/>
            <a:ext cx="432048" cy="4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674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8435" name="Содержимое 12"/>
          <p:cNvSpPr>
            <a:spLocks noGrp="1"/>
          </p:cNvSpPr>
          <p:nvPr>
            <p:ph sz="half" idx="1"/>
          </p:nvPr>
        </p:nvSpPr>
        <p:spPr>
          <a:xfrm>
            <a:off x="422275" y="96838"/>
            <a:ext cx="8291513" cy="4806950"/>
          </a:xfrm>
        </p:spPr>
        <p:txBody>
          <a:bodyPr/>
          <a:lstStyle/>
          <a:p>
            <a:pPr marL="266700" indent="-266700" algn="ctr">
              <a:buFontTx/>
              <a:buNone/>
            </a:pPr>
            <a:r>
              <a:rPr lang="ru-RU" altLang="ru-RU" sz="2400" b="1" smtClean="0"/>
              <a:t>ПРИЁМ НА 1 КУРС ОСУЩЕСТВЛЯЕТСЯ</a:t>
            </a:r>
          </a:p>
          <a:p>
            <a:pPr marL="266700" indent="-266700" algn="ctr">
              <a:buFontTx/>
              <a:buNone/>
            </a:pPr>
            <a:endParaRPr lang="ru-RU" altLang="ru-RU" sz="2400" b="1" smtClean="0"/>
          </a:p>
          <a:p>
            <a:pPr marL="266700" indent="-266700" algn="ctr">
              <a:buFontTx/>
              <a:buNone/>
            </a:pPr>
            <a:endParaRPr lang="ru-RU" altLang="ru-RU" sz="2400" b="1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339541"/>
              </p:ext>
            </p:extLst>
          </p:nvPr>
        </p:nvGraphicFramePr>
        <p:xfrm>
          <a:off x="250825" y="663575"/>
          <a:ext cx="8642350" cy="4149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2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0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26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По результатам ЕГЭ</a:t>
                      </a:r>
                    </a:p>
                  </a:txBody>
                  <a:tcPr marL="91451" marR="91451" marT="34274" marB="342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По результатам вступительных испытаний,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проводимых РостГМУ</a:t>
                      </a:r>
                    </a:p>
                  </a:txBody>
                  <a:tcPr marL="91451" marR="91451" marT="34274" marB="342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2220"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Лица, имеющие результаты ЕГЭ 2017, 2018,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2019, 2020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и 2021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годов</a:t>
                      </a:r>
                    </a:p>
                    <a:p>
                      <a:pPr>
                        <a:buFontTx/>
                        <a:buChar char="•"/>
                      </a:pPr>
                      <a:endParaRPr lang="ru-RU" sz="9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Tx/>
                        <a:buChar char="•"/>
                      </a:pPr>
                      <a:endParaRPr lang="ru-RU" sz="9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34274" marB="342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ru-RU" sz="14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Лица на базе среднего общего образования:</a:t>
                      </a:r>
                    </a:p>
                    <a:p>
                      <a:endParaRPr lang="ru-RU" sz="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а) дети-инвалиды, инвалиды;</a:t>
                      </a:r>
                    </a:p>
                    <a:p>
                      <a:endParaRPr lang="ru-RU" sz="800" b="1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б) иностранные граждане;</a:t>
                      </a:r>
                    </a:p>
                    <a:p>
                      <a:endParaRPr lang="ru-RU" sz="800" b="1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400" b="1" dirty="0" smtClean="0"/>
                        <a:t>в) если поступающий в текущем или предшествующем календарном году получил документ о среднем общем образовании и прошел государственную итоговую аттестацию по образовательной программе среднего общего образования в форме государственного выпускного экзамена по одному или нескольким предметам; </a:t>
                      </a:r>
                    </a:p>
                    <a:p>
                      <a:pPr algn="just"/>
                      <a:endParaRPr lang="ru-RU" sz="800" b="1" dirty="0" smtClean="0"/>
                    </a:p>
                    <a:p>
                      <a:pPr algn="just"/>
                      <a:r>
                        <a:rPr lang="ru-RU" sz="1400" b="1" dirty="0" smtClean="0"/>
                        <a:t>г) если поступающий получил документ о среднем общем образовании в иностранной организации. </a:t>
                      </a:r>
                    </a:p>
                    <a:p>
                      <a:pPr algn="just"/>
                      <a:endParaRPr lang="ru-RU" sz="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400" b="1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ru-RU" sz="1400" b="1" u="sng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Лица на базе профессионального образования!</a:t>
                      </a:r>
                      <a:endParaRPr lang="ru-RU" sz="1400" b="1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34274" marB="342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086778"/>
              </p:ext>
            </p:extLst>
          </p:nvPr>
        </p:nvGraphicFramePr>
        <p:xfrm>
          <a:off x="7092950" y="4865688"/>
          <a:ext cx="1871663" cy="27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1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781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www.pk.rostgmu.ru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13" marR="91413" marT="34251" marB="3425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Рисунок 9" descr="E:\10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554"/>
            <a:ext cx="432048" cy="4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33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057900" y="4767263"/>
            <a:ext cx="1600200" cy="273844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endParaRPr lang="ru-RU" sz="9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2291" name="Содержимое 12"/>
          <p:cNvSpPr>
            <a:spLocks noGrp="1"/>
          </p:cNvSpPr>
          <p:nvPr>
            <p:ph sz="half" idx="1"/>
          </p:nvPr>
        </p:nvSpPr>
        <p:spPr>
          <a:xfrm>
            <a:off x="1385888" y="195263"/>
            <a:ext cx="6318647" cy="917972"/>
          </a:xfrm>
        </p:spPr>
        <p:txBody>
          <a:bodyPr/>
          <a:lstStyle/>
          <a:p>
            <a:pPr marL="200025" indent="-200025" algn="ctr">
              <a:spcBef>
                <a:spcPct val="0"/>
              </a:spcBef>
              <a:buNone/>
            </a:pPr>
            <a:r>
              <a:rPr lang="ru-RU" altLang="ru-RU" sz="1800" b="1" dirty="0"/>
              <a:t>Минимальный балл по результатам ЕГЭ </a:t>
            </a:r>
          </a:p>
          <a:p>
            <a:pPr marL="200025" indent="-200025" algn="ctr">
              <a:spcBef>
                <a:spcPct val="0"/>
              </a:spcBef>
              <a:buNone/>
            </a:pPr>
            <a:r>
              <a:rPr lang="ru-RU" altLang="ru-RU" sz="1800" b="1" dirty="0"/>
              <a:t>и (или) вступительным испытаниям </a:t>
            </a:r>
            <a:r>
              <a:rPr lang="ru-RU" altLang="ru-RU" sz="1800" b="1" dirty="0" err="1"/>
              <a:t>РостГМУ</a:t>
            </a:r>
            <a:r>
              <a:rPr lang="ru-RU" altLang="ru-RU" sz="1800" b="1" dirty="0"/>
              <a:t>, </a:t>
            </a:r>
          </a:p>
          <a:p>
            <a:pPr marL="200025" indent="-200025" algn="ctr">
              <a:spcBef>
                <a:spcPct val="0"/>
              </a:spcBef>
              <a:buNone/>
            </a:pPr>
            <a:r>
              <a:rPr lang="ru-RU" altLang="ru-RU" sz="1800" b="1" dirty="0"/>
              <a:t>необходимый для участия в </a:t>
            </a:r>
            <a:r>
              <a:rPr lang="ru-RU" altLang="ru-RU" sz="1800" b="1" dirty="0" smtClean="0"/>
              <a:t>конкурсе на все специальности </a:t>
            </a:r>
            <a:endParaRPr lang="ru-RU" altLang="ru-RU" sz="1800" b="1" dirty="0"/>
          </a:p>
          <a:p>
            <a:pPr marL="200025" indent="-200025" algn="ctr">
              <a:spcBef>
                <a:spcPct val="0"/>
              </a:spcBef>
              <a:buNone/>
            </a:pPr>
            <a:endParaRPr lang="ru-RU" altLang="ru-RU" sz="1800" b="1" dirty="0"/>
          </a:p>
          <a:p>
            <a:pPr marL="200025" indent="-200025" algn="ctr">
              <a:spcBef>
                <a:spcPct val="0"/>
              </a:spcBef>
              <a:buNone/>
            </a:pPr>
            <a:endParaRPr lang="ru-RU" altLang="ru-RU" sz="3000" b="1" dirty="0"/>
          </a:p>
          <a:p>
            <a:pPr marL="200025" indent="-200025" algn="ctr">
              <a:spcBef>
                <a:spcPct val="0"/>
              </a:spcBef>
              <a:buNone/>
            </a:pPr>
            <a:endParaRPr lang="ru-RU" altLang="ru-RU" sz="3000" b="1" dirty="0"/>
          </a:p>
          <a:p>
            <a:pPr marL="200025" indent="-200025" algn="ctr">
              <a:spcBef>
                <a:spcPct val="0"/>
              </a:spcBef>
              <a:buNone/>
            </a:pPr>
            <a:endParaRPr lang="ru-RU" altLang="ru-RU" sz="1800" b="1" dirty="0"/>
          </a:p>
          <a:p>
            <a:pPr marL="200025" indent="-200025">
              <a:buFontTx/>
              <a:buAutoNum type="arabicPeriod"/>
            </a:pPr>
            <a:endParaRPr lang="ru-RU" altLang="ru-RU" sz="675" b="1" dirty="0"/>
          </a:p>
          <a:p>
            <a:pPr marL="200025" indent="-200025" algn="ctr">
              <a:spcBef>
                <a:spcPct val="0"/>
              </a:spcBef>
              <a:buNone/>
            </a:pPr>
            <a:endParaRPr lang="ru-RU" altLang="ru-RU" b="1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78293"/>
              </p:ext>
            </p:extLst>
          </p:nvPr>
        </p:nvGraphicFramePr>
        <p:xfrm>
          <a:off x="971600" y="1437082"/>
          <a:ext cx="7200800" cy="3216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2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8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1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Общеобразовательный предмет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76" marR="68576" marT="34255" marB="34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Минимальный необходимый балл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для подачи документов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6" marR="68576" marT="34255" marB="34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Химия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2" marR="514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68576" marR="68576" marT="34255" marB="34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Биология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2" marR="514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68576" marR="68576" marT="34255" marB="34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Русский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язык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2" marR="514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68576" marR="68576" marT="34255" marB="34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Обществознание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2" marR="514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68576" marR="68576" marT="34255" marB="34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5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Вступительное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испытание для поступающих на обучение по программе магистратуры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2" marR="514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68576" marR="68576" marT="34255" marB="34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779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0243" name="Содержимое 12"/>
          <p:cNvSpPr>
            <a:spLocks noGrp="1"/>
          </p:cNvSpPr>
          <p:nvPr>
            <p:ph sz="half" idx="1"/>
          </p:nvPr>
        </p:nvSpPr>
        <p:spPr>
          <a:xfrm>
            <a:off x="179388" y="195263"/>
            <a:ext cx="8569325" cy="4806950"/>
          </a:xfrm>
        </p:spPr>
        <p:txBody>
          <a:bodyPr>
            <a:normAutofit lnSpcReduction="10000"/>
          </a:bodyPr>
          <a:lstStyle/>
          <a:p>
            <a:pPr marL="266700" indent="-266700" algn="ctr">
              <a:spcBef>
                <a:spcPts val="0"/>
              </a:spcBef>
              <a:buFontTx/>
              <a:buNone/>
              <a:defRPr/>
            </a:pPr>
            <a:r>
              <a:rPr lang="ru-RU" b="1" dirty="0" smtClean="0"/>
              <a:t>Организация целевого обучения в 2021 году</a:t>
            </a:r>
          </a:p>
          <a:p>
            <a:pPr marL="266700" indent="-266700" algn="ctr">
              <a:spcBef>
                <a:spcPts val="0"/>
              </a:spcBef>
              <a:buFontTx/>
              <a:buNone/>
              <a:defRPr/>
            </a:pPr>
            <a:r>
              <a:rPr lang="ru-RU" sz="2000" b="1" dirty="0" smtClean="0"/>
              <a:t>(постановление Правительства РФ от 13.10.2020 № 1681)</a:t>
            </a:r>
          </a:p>
          <a:p>
            <a:pPr marL="266700" indent="-266700" algn="ctr">
              <a:buFontTx/>
              <a:buNone/>
              <a:defRPr/>
            </a:pPr>
            <a:endParaRPr lang="ru-RU" sz="800" b="1" dirty="0" smtClean="0"/>
          </a:p>
          <a:p>
            <a:pPr algn="just">
              <a:defRPr/>
            </a:pPr>
            <a:r>
              <a:rPr lang="ru-RU" sz="2000" dirty="0" smtClean="0"/>
              <a:t>Квота </a:t>
            </a:r>
            <a:r>
              <a:rPr lang="ru-RU" sz="2000" dirty="0"/>
              <a:t>целевого приема на обучение по каждой специальности ежегодно устанавливается </a:t>
            </a:r>
            <a:r>
              <a:rPr lang="ru-RU" sz="2000" dirty="0" smtClean="0"/>
              <a:t>Минздравом Российской Федерации (в 2021 году не позднее 1 июня).</a:t>
            </a:r>
          </a:p>
          <a:p>
            <a:pPr algn="just">
              <a:defRPr/>
            </a:pPr>
            <a:r>
              <a:rPr lang="ru-RU" sz="2000" dirty="0" smtClean="0"/>
              <a:t>В рамках квоты приема на целевое обучение принимаются лица, заключившие договоры о целевом обучении (новая форма договора).</a:t>
            </a:r>
          </a:p>
          <a:p>
            <a:pPr algn="just">
              <a:defRPr/>
            </a:pPr>
            <a:r>
              <a:rPr lang="ru-RU" sz="2000" dirty="0"/>
              <a:t>В случаях неисполнения заказчиком обязательства по трудоустройству гражданина, принятого на целевое </a:t>
            </a:r>
            <a:r>
              <a:rPr lang="ru-RU" sz="2000" dirty="0" smtClean="0"/>
              <a:t>обучение, </a:t>
            </a:r>
            <a:r>
              <a:rPr lang="ru-RU" sz="2000" dirty="0"/>
              <a:t>или гражданином, принятым на целевое </a:t>
            </a:r>
            <a:r>
              <a:rPr lang="ru-RU" sz="2000" dirty="0" smtClean="0"/>
              <a:t>обучение, </a:t>
            </a:r>
            <a:r>
              <a:rPr lang="ru-RU" sz="2000" dirty="0"/>
              <a:t>обязательства по осуществлению трудовой деятельности в течение 3 лет, заказчик или гражданин выплачивают штраф в размере расходов федерального бюджета, осуществленных на обучение гражданина в организации, осуществляющей образовательную </a:t>
            </a:r>
            <a:r>
              <a:rPr lang="ru-RU" sz="2000" dirty="0" smtClean="0"/>
              <a:t>деятельность.</a:t>
            </a:r>
            <a:endParaRPr lang="ru-RU" sz="2000" dirty="0"/>
          </a:p>
          <a:p>
            <a:pPr algn="just">
              <a:defRPr/>
            </a:pPr>
            <a:endParaRPr lang="ru-RU" sz="2000" b="1" dirty="0" smtClean="0"/>
          </a:p>
          <a:p>
            <a:pPr marL="266700" indent="-266700">
              <a:buFontTx/>
              <a:buAutoNum type="arabicPeriod"/>
              <a:defRPr/>
            </a:pPr>
            <a:endParaRPr lang="ru-RU" sz="900" b="1" dirty="0" smtClean="0"/>
          </a:p>
          <a:p>
            <a:pPr marL="266700" indent="-266700" algn="ctr">
              <a:spcBef>
                <a:spcPct val="0"/>
              </a:spcBef>
              <a:buFontTx/>
              <a:buNone/>
              <a:defRPr/>
            </a:pPr>
            <a:endParaRPr lang="ru-RU" b="1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555063"/>
              </p:ext>
            </p:extLst>
          </p:nvPr>
        </p:nvGraphicFramePr>
        <p:xfrm>
          <a:off x="7257648" y="4818580"/>
          <a:ext cx="1871663" cy="27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1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781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www.pk.rostgmu.ru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13" marR="91413" marT="34251" marB="3425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Рисунок 9" descr="E:\10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554"/>
            <a:ext cx="432048" cy="4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297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7" y="2273069"/>
            <a:ext cx="853771" cy="130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527" y="8641"/>
            <a:ext cx="2217473" cy="115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7" y="123478"/>
            <a:ext cx="4392487" cy="62753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effectLst/>
              </a:rPr>
              <a:t>Общие сведения </a:t>
            </a:r>
            <a:br>
              <a:rPr lang="ru-RU" sz="3600" b="1" dirty="0" smtClean="0">
                <a:effectLst/>
              </a:rPr>
            </a:br>
            <a:r>
              <a:rPr lang="ru-RU" sz="3600" b="1" dirty="0" smtClean="0">
                <a:effectLst/>
              </a:rPr>
              <a:t>об Университете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5" y="1162362"/>
            <a:ext cx="88931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1915 год - Переезд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Варшавского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русского университета                            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г.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Ростов-на-Дону и начало работы медицинского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факультета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   (7-я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 старшинству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медицинская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школа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 Российской Федерации).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1930 год – создание Ростовского медицинского института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1980 год – награжден орденом Дружбы народов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1994 год – преобразование в университет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2015 год -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оординатор научно-образовательного медицинского кластера ЮФО - «Южный»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2017 год – присоединение к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РостГМУ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РНИИАП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11 факультетов, военный учебный центр и колледж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Собственная клиника на 1000 коек.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Третий по величине бюджетный прием среди медицинских ВУЗов РФ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9000"/>
                    </a14:imgEffect>
                    <a14:imgEffect>
                      <a14:brightnessContrast bright="4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77" y="-1053"/>
            <a:ext cx="2179478" cy="116341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>
              <a:schemeClr val="accent1"/>
            </a:glow>
            <a:outerShdw dist="35921" dir="2700000" algn="ctr" rotWithShape="0">
              <a:schemeClr val="bg2"/>
            </a:outerShdw>
          </a:effectLst>
        </p:spPr>
      </p:pic>
      <p:pic>
        <p:nvPicPr>
          <p:cNvPr id="8" name="Рисунок 9" descr="E:\10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554"/>
            <a:ext cx="432048" cy="4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79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057900" y="4767263"/>
            <a:ext cx="1600200" cy="273844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endParaRPr lang="ru-RU" sz="9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4339" name="Содержимое 12"/>
          <p:cNvSpPr>
            <a:spLocks noGrp="1"/>
          </p:cNvSpPr>
          <p:nvPr>
            <p:ph sz="half" idx="1"/>
          </p:nvPr>
        </p:nvSpPr>
        <p:spPr>
          <a:xfrm>
            <a:off x="683568" y="68560"/>
            <a:ext cx="7920880" cy="342950"/>
          </a:xfrm>
        </p:spPr>
        <p:txBody>
          <a:bodyPr>
            <a:normAutofit/>
          </a:bodyPr>
          <a:lstStyle/>
          <a:p>
            <a:pPr marL="200025" indent="-200025" algn="ctr">
              <a:spcBef>
                <a:spcPct val="0"/>
              </a:spcBef>
              <a:buNone/>
            </a:pPr>
            <a:r>
              <a:rPr lang="ru-RU" altLang="ru-RU" sz="1500" b="1" dirty="0"/>
              <a:t>Учёт индивидуальных достижений при поступлении </a:t>
            </a:r>
            <a:r>
              <a:rPr lang="ru-RU" altLang="ru-RU" sz="1500" b="1" dirty="0" smtClean="0"/>
              <a:t>в </a:t>
            </a:r>
            <a:r>
              <a:rPr lang="ru-RU" altLang="ru-RU" sz="1500" b="1" dirty="0" err="1"/>
              <a:t>РостГМУ</a:t>
            </a:r>
            <a:r>
              <a:rPr lang="ru-RU" altLang="ru-RU" sz="1500" b="1" dirty="0"/>
              <a:t>  (начисление </a:t>
            </a:r>
            <a:r>
              <a:rPr lang="ru-RU" altLang="ru-RU" sz="1500" b="1" dirty="0" smtClean="0"/>
              <a:t>баллов)</a:t>
            </a:r>
            <a:endParaRPr lang="ru-RU" altLang="ru-RU" b="1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744581"/>
              </p:ext>
            </p:extLst>
          </p:nvPr>
        </p:nvGraphicFramePr>
        <p:xfrm>
          <a:off x="683568" y="568212"/>
          <a:ext cx="8064896" cy="4307795"/>
        </p:xfrm>
        <a:graphic>
          <a:graphicData uri="http://schemas.openxmlformats.org/drawingml/2006/table">
            <a:tbl>
              <a:tblPr/>
              <a:tblGrid>
                <a:gridCol w="468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7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Индивидуальное достижение</a:t>
                      </a:r>
                    </a:p>
                  </a:txBody>
                  <a:tcPr marL="68576" marR="68576" marT="34268" marB="342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Кол-во начисляемых баллов</a:t>
                      </a:r>
                    </a:p>
                  </a:txBody>
                  <a:tcPr marL="68576" marR="68576" marT="34268" marB="342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Спортивные достижения (победители Олимпийских игр, чемпионатов мира и первенств мира и др., золотой значок ГТО)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балла</a:t>
                      </a:r>
                    </a:p>
                  </a:txBody>
                  <a:tcPr marL="68576" marR="68576" marT="34268" marB="342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8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аттестата о среднем общем образовании с отличием;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диплома о среднем проф. образовании с отличием 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баллов</a:t>
                      </a:r>
                    </a:p>
                  </a:txBody>
                  <a:tcPr marL="68576" marR="68576" marT="34268" marB="342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87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Участие и (или) результаты участия поступающих в олимпиадах, проводимых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РостГМУ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(химия или биология по выбору поступающего)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– для призёров,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– для победителей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(срок действия дипломов до 3-х лет)</a:t>
                      </a:r>
                    </a:p>
                  </a:txBody>
                  <a:tcPr marL="51432" marR="514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504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у поступающих статуса победителя чемпионата по профессиональному мастерству среди инвалидов и лиц с ограниченными возможностями здоровья «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Абилимпикс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  <a:endParaRPr lang="ru-RU" sz="1200" dirty="0"/>
                    </a:p>
                  </a:txBody>
                  <a:tcPr marL="51432" marR="514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балла</a:t>
                      </a:r>
                    </a:p>
                  </a:txBody>
                  <a:tcPr marL="68576" marR="68576" marT="34268" marB="342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58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поступающих по программе магистратуры - наличие диплома о высшем образовании и о квалификации с отличием</a:t>
                      </a:r>
                    </a:p>
                  </a:txBody>
                  <a:tcPr marL="51432" marR="514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баллов</a:t>
                      </a:r>
                    </a:p>
                  </a:txBody>
                  <a:tcPr marL="68576" marR="68576" marT="34268" marB="342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 за все индивидуальные достижения</a:t>
                      </a:r>
                    </a:p>
                  </a:txBody>
                  <a:tcPr marL="51432" marR="514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10 баллов</a:t>
                      </a:r>
                    </a:p>
                  </a:txBody>
                  <a:tcPr marL="68576" marR="68576" marT="34268" marB="342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980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27331562"/>
              </p:ext>
            </p:extLst>
          </p:nvPr>
        </p:nvGraphicFramePr>
        <p:xfrm>
          <a:off x="107502" y="843558"/>
          <a:ext cx="8928993" cy="40134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870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Олимпиады школьников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(приказ МОН № 267 от 04.04.2014)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общеобразовательным предметам,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соответствующим профилю олимпиады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416" marR="58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Всероссийская олимпиада школьников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(приказ МОН № 1252 от 18.11.2013)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общеобразовательным предметам,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соответствующим профилю олимпиады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416" marR="58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Олимпиада 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уровня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(победители или призёры)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416" marR="58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Прием без вступительных испытаний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416" marR="58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Заключительный этап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(победители или призёры)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416" marR="58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Прием без вступительных испытаний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416" marR="58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47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Олимпиада 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уровня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(победители или призёры)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416" marR="58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Региональный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</a:t>
                      </a:r>
                    </a:p>
                  </a:txBody>
                  <a:tcPr marL="58416" marR="58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 поступлении в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РостГМУ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результаты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учитываются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416" marR="58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Муниципальный этап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416" marR="58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292636"/>
                  </a:ext>
                </a:extLst>
              </a:tr>
              <a:tr h="677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Олимпиада 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уровня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(победители или призёры)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416" marR="58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416" marR="58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416" marR="58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416" marR="58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427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Уровни олимпиад школьников на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учебный год установлены приказом МОН 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1125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.08.20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416" marR="58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Школьный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416" marR="58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16" marR="58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123478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учёте результатов олимпиад при поступлении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РостГМУ в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9" descr="E:\10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554"/>
            <a:ext cx="432048" cy="4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204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7200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Решение учёного совета Университета </a:t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от 26 сентября 2018 года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Содержимое 12"/>
          <p:cNvSpPr>
            <a:spLocks noGrp="1"/>
          </p:cNvSpPr>
          <p:nvPr>
            <p:ph idx="1"/>
          </p:nvPr>
        </p:nvSpPr>
        <p:spPr>
          <a:xfrm>
            <a:off x="107504" y="915566"/>
            <a:ext cx="8928992" cy="39886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266700" indent="-266700" algn="ctr">
              <a:spcBef>
                <a:spcPct val="0"/>
              </a:spcBef>
              <a:buNone/>
              <a:defRPr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УСТАНОВИТЬ   СПЕЦИАЛЬНУЮ   СТИПЕНДИЮ </a:t>
            </a:r>
          </a:p>
          <a:p>
            <a:pPr marL="266700" indent="-266700" algn="ctr">
              <a:spcBef>
                <a:spcPct val="0"/>
              </a:spcBef>
              <a:buNone/>
              <a:defRPr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течение одного года 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10 000  рублей   в месяц</a:t>
            </a:r>
          </a:p>
          <a:p>
            <a:pPr marL="266700" indent="-266700" algn="ctr">
              <a:spcBef>
                <a:spcPct val="0"/>
              </a:spcBef>
              <a:buNone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лицам, принятым 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на очную форму обучения на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1 курс 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по программам бакалавриата и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специалитета в 2021 году</a:t>
            </a: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66700" indent="-266700">
              <a:spcBef>
                <a:spcPct val="0"/>
              </a:spcBef>
              <a:buNone/>
              <a:defRPr/>
            </a:pP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45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66700"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8000" i="1" u="sng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8000" i="1" u="sng" dirty="0" smtClean="0">
                <a:latin typeface="Times New Roman" pitchFamily="18" charset="0"/>
                <a:cs typeface="Times New Roman" pitchFamily="18" charset="0"/>
              </a:rPr>
              <a:t>обедителям </a:t>
            </a:r>
            <a:r>
              <a:rPr lang="ru-RU" sz="8000" i="1" u="sng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8000" i="1" u="sng" dirty="0" smtClean="0">
                <a:latin typeface="Times New Roman" pitchFamily="18" charset="0"/>
                <a:cs typeface="Times New Roman" pitchFamily="18" charset="0"/>
              </a:rPr>
              <a:t>призерам </a:t>
            </a:r>
            <a:r>
              <a:rPr lang="ru-RU" sz="8000" i="1" u="sng" dirty="0">
                <a:latin typeface="Times New Roman" pitchFamily="18" charset="0"/>
                <a:cs typeface="Times New Roman" pitchFamily="18" charset="0"/>
              </a:rPr>
              <a:t>заключительного этапа всероссийской олимпиады школьников</a:t>
            </a:r>
            <a:r>
              <a:rPr lang="ru-RU" sz="8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i="1" dirty="0">
                <a:latin typeface="Times New Roman" pitchFamily="18" charset="0"/>
                <a:cs typeface="Times New Roman" pitchFamily="18" charset="0"/>
              </a:rPr>
              <a:t>членов сборных команд Российской Федерации, участвовавших в международных олимпиадах по общеобразовательным предметам по специальностям и (или) направлениям подготовки, соответствующим профилю всероссийской олимпиады школьников или международной олимпиады,</a:t>
            </a:r>
            <a:r>
              <a:rPr lang="ru-RU" sz="8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i="1" u="sng" dirty="0">
                <a:latin typeface="Times New Roman" pitchFamily="18" charset="0"/>
                <a:cs typeface="Times New Roman" pitchFamily="18" charset="0"/>
              </a:rPr>
              <a:t>принятых </a:t>
            </a:r>
            <a:r>
              <a:rPr lang="ru-RU" sz="8000" i="1" u="sng" dirty="0" smtClean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8000" i="1" u="sng" dirty="0">
                <a:latin typeface="Times New Roman" pitchFamily="18" charset="0"/>
                <a:cs typeface="Times New Roman" pitchFamily="18" charset="0"/>
              </a:rPr>
              <a:t>вступительных </a:t>
            </a:r>
            <a:r>
              <a:rPr lang="ru-RU" sz="8000" i="1" u="sng" dirty="0" smtClean="0">
                <a:latin typeface="Times New Roman" pitchFamily="18" charset="0"/>
                <a:cs typeface="Times New Roman" pitchFamily="18" charset="0"/>
              </a:rPr>
              <a:t>испытаний</a:t>
            </a: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266700"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tabLst>
                <a:tab pos="534988" algn="l"/>
              </a:tabLst>
              <a:defRPr/>
            </a:pP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2. Победителям </a:t>
            </a:r>
            <a:r>
              <a:rPr lang="ru-RU" sz="8000" i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призерам </a:t>
            </a:r>
            <a:r>
              <a:rPr lang="ru-RU" sz="8000" i="1" dirty="0">
                <a:latin typeface="Times New Roman" pitchFamily="18" charset="0"/>
                <a:cs typeface="Times New Roman" pitchFamily="18" charset="0"/>
              </a:rPr>
              <a:t>олимпиад </a:t>
            </a: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школьников, </a:t>
            </a:r>
            <a:r>
              <a:rPr lang="ru-RU" sz="8000" i="1" dirty="0">
                <a:latin typeface="Times New Roman" pitchFamily="18" charset="0"/>
                <a:cs typeface="Times New Roman" pitchFamily="18" charset="0"/>
              </a:rPr>
              <a:t>принятых </a:t>
            </a: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8000" i="1" dirty="0">
                <a:latin typeface="Times New Roman" pitchFamily="18" charset="0"/>
                <a:cs typeface="Times New Roman" pitchFamily="18" charset="0"/>
              </a:rPr>
              <a:t>специальностям и (или) направлениям подготовки, соответствующим профилю олимпиады школьников, </a:t>
            </a:r>
            <a:r>
              <a:rPr lang="ru-RU" sz="8000" i="1" u="sng" dirty="0">
                <a:latin typeface="Times New Roman" pitchFamily="18" charset="0"/>
                <a:cs typeface="Times New Roman" pitchFamily="18" charset="0"/>
              </a:rPr>
              <a:t>без вступительных </a:t>
            </a:r>
            <a:r>
              <a:rPr lang="ru-RU" sz="8000" i="1" u="sng" dirty="0" smtClean="0">
                <a:latin typeface="Times New Roman" pitchFamily="18" charset="0"/>
                <a:cs typeface="Times New Roman" pitchFamily="18" charset="0"/>
              </a:rPr>
              <a:t>испытаний.</a:t>
            </a:r>
            <a:r>
              <a:rPr lang="ru-RU" sz="80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dirty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/>
              <a:t/>
            </a:r>
            <a:br>
              <a:rPr lang="ru-RU" sz="6600" dirty="0"/>
            </a:br>
            <a:endParaRPr lang="ru-RU" altLang="ru-RU" b="1" dirty="0" smtClean="0"/>
          </a:p>
        </p:txBody>
      </p:sp>
      <p:pic>
        <p:nvPicPr>
          <p:cNvPr id="5" name="Рисунок 9" descr="E:\10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554"/>
            <a:ext cx="432048" cy="4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162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107950" y="87313"/>
            <a:ext cx="8856538" cy="4816475"/>
          </a:xfrm>
        </p:spPr>
        <p:txBody>
          <a:bodyPr>
            <a:normAutofit/>
          </a:bodyPr>
          <a:lstStyle/>
          <a:p>
            <a:pPr marL="266700" indent="-266700" algn="ctr">
              <a:buFontTx/>
              <a:buNone/>
              <a:defRPr/>
            </a:pPr>
            <a:r>
              <a:rPr lang="ru-RU" sz="3000" b="1" dirty="0" smtClean="0"/>
              <a:t>Процедура зачисления в 2021 году</a:t>
            </a:r>
          </a:p>
          <a:p>
            <a:pPr marL="266700" indent="-266700" algn="ctr">
              <a:spcBef>
                <a:spcPts val="0"/>
              </a:spcBef>
              <a:buFontTx/>
              <a:buNone/>
              <a:defRPr/>
            </a:pPr>
            <a:endParaRPr lang="ru-RU" sz="1800" b="1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203007"/>
              </p:ext>
            </p:extLst>
          </p:nvPr>
        </p:nvGraphicFramePr>
        <p:xfrm>
          <a:off x="7092950" y="4865688"/>
          <a:ext cx="1871663" cy="27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1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781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www.pk.rostgmu.ru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13" marR="91413" marT="34251" marB="3425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173001"/>
              </p:ext>
            </p:extLst>
          </p:nvPr>
        </p:nvGraphicFramePr>
        <p:xfrm>
          <a:off x="251520" y="915566"/>
          <a:ext cx="8712968" cy="3672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6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7628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Необходимые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условия для зачисления </a:t>
                      </a:r>
                      <a:r>
                        <a:rPr lang="ru-RU" b="1" u="sng" dirty="0" smtClean="0">
                          <a:solidFill>
                            <a:schemeClr val="tx1"/>
                          </a:solidFill>
                        </a:rPr>
                        <a:t>бесплатные </a:t>
                      </a:r>
                      <a:r>
                        <a:rPr lang="ru-RU" sz="1800" b="1" u="sng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b="1" u="sng" dirty="0" smtClean="0">
                          <a:solidFill>
                            <a:schemeClr val="tx1"/>
                          </a:solidFill>
                        </a:rPr>
                        <a:t>бюджетные)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места </a:t>
                      </a:r>
                    </a:p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в случае прохождения по конкурсу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Необходимые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условия для зачисления </a:t>
                      </a:r>
                      <a:r>
                        <a:rPr lang="ru-RU" b="1" u="sng" dirty="0" smtClean="0">
                          <a:solidFill>
                            <a:schemeClr val="tx1"/>
                          </a:solidFill>
                        </a:rPr>
                        <a:t>платные </a:t>
                      </a:r>
                      <a:r>
                        <a:rPr lang="ru-RU" sz="1800" b="1" u="sng" dirty="0" smtClean="0">
                          <a:solidFill>
                            <a:schemeClr val="tx1"/>
                          </a:solidFill>
                        </a:rPr>
                        <a:t>(коммерческие</a:t>
                      </a:r>
                      <a:r>
                        <a:rPr lang="ru-RU" b="1" u="sng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места </a:t>
                      </a:r>
                    </a:p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в случае прохождения по конкурсу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478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1. Наличие оригинала аттестата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(диплома)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ru-RU" sz="1800" b="0" u="none" dirty="0" smtClean="0"/>
                        <a:t>Заявление о согласии на зачисление.</a:t>
                      </a:r>
                      <a:endParaRPr lang="ru-RU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1. Наличие оригинала аттестата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(диплома)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b="0" dirty="0" smtClean="0"/>
                        <a:t>либо его копия, заверенная в установленном порядке, либо его копия с предъявлением оригинала для заверения копии приемной комиссией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ru-RU" b="0" u="none" dirty="0" smtClean="0">
                          <a:solidFill>
                            <a:schemeClr val="tx1"/>
                          </a:solidFill>
                        </a:rPr>
                        <a:t>З</a:t>
                      </a:r>
                      <a:r>
                        <a:rPr lang="ru-RU" sz="1800" b="0" u="none" dirty="0" smtClean="0"/>
                        <a:t>аявление о согласии на зачисление.</a:t>
                      </a:r>
                      <a:endParaRPr lang="ru-RU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Рисунок 9" descr="E:\10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554"/>
            <a:ext cx="432048" cy="4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695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107950" y="87313"/>
            <a:ext cx="9036050" cy="4816475"/>
          </a:xfrm>
        </p:spPr>
        <p:txBody>
          <a:bodyPr>
            <a:normAutofit lnSpcReduction="10000"/>
          </a:bodyPr>
          <a:lstStyle/>
          <a:p>
            <a:pPr marL="266700" indent="-266700" algn="ctr">
              <a:buFontTx/>
              <a:buNone/>
              <a:defRPr/>
            </a:pPr>
            <a:r>
              <a:rPr lang="ru-RU" b="1" dirty="0" smtClean="0"/>
              <a:t>Порядок зачисления </a:t>
            </a:r>
            <a:endParaRPr lang="ru-RU" sz="2400" b="1" dirty="0" smtClean="0"/>
          </a:p>
          <a:p>
            <a:pPr marL="0" indent="0" algn="just">
              <a:buFontTx/>
              <a:buNone/>
              <a:defRPr/>
            </a:pPr>
            <a:r>
              <a:rPr lang="ru-RU" sz="1600" b="1" dirty="0" smtClean="0"/>
              <a:t>     </a:t>
            </a:r>
            <a:r>
              <a:rPr lang="ru-RU" sz="1800" b="1" dirty="0" smtClean="0"/>
              <a:t>Процедуры </a:t>
            </a:r>
            <a:r>
              <a:rPr lang="ru-RU" sz="1800" b="1" dirty="0"/>
              <a:t>зачисления </a:t>
            </a:r>
            <a:r>
              <a:rPr lang="ru-RU" sz="1800" b="1" dirty="0" smtClean="0"/>
              <a:t>на </a:t>
            </a:r>
            <a:r>
              <a:rPr lang="ru-RU" sz="1800" b="1" u="sng" dirty="0" smtClean="0">
                <a:solidFill>
                  <a:srgbClr val="FF0000"/>
                </a:solidFill>
              </a:rPr>
              <a:t>бюджетные места</a:t>
            </a:r>
            <a:r>
              <a:rPr lang="ru-RU" sz="1800" b="1" dirty="0" smtClean="0"/>
              <a:t> проводятся </a:t>
            </a:r>
            <a:r>
              <a:rPr lang="ru-RU" sz="1800" b="1" dirty="0"/>
              <a:t>в следующие сроки:</a:t>
            </a:r>
          </a:p>
          <a:p>
            <a:pPr marL="266700" indent="7938" algn="just">
              <a:buFontTx/>
              <a:buNone/>
              <a:defRPr/>
            </a:pPr>
            <a:r>
              <a:rPr lang="ru-RU" sz="1800" dirty="0" smtClean="0"/>
              <a:t>1</a:t>
            </a:r>
            <a:r>
              <a:rPr lang="ru-RU" sz="1800" dirty="0"/>
              <a:t>) 27 июля 2021 года осуществляется публикация конкурсных списков; </a:t>
            </a:r>
            <a:endParaRPr lang="ru-RU" sz="1800" dirty="0" smtClean="0"/>
          </a:p>
          <a:p>
            <a:pPr marL="266700" indent="7938" algn="just">
              <a:buFontTx/>
              <a:buNone/>
              <a:defRPr/>
            </a:pPr>
            <a:r>
              <a:rPr lang="ru-RU" sz="1800" dirty="0" smtClean="0"/>
              <a:t>2</a:t>
            </a:r>
            <a:r>
              <a:rPr lang="ru-RU" sz="1800" dirty="0"/>
              <a:t>) зачисление проводится в 2 этапа: </a:t>
            </a:r>
            <a:endParaRPr lang="ru-RU" sz="1800" dirty="0" smtClean="0"/>
          </a:p>
          <a:p>
            <a:pPr marL="266700" indent="7938" algn="just">
              <a:buFontTx/>
              <a:buNone/>
              <a:defRPr/>
            </a:pPr>
            <a:r>
              <a:rPr lang="ru-RU" sz="1800" dirty="0" smtClean="0"/>
              <a:t>2.1</a:t>
            </a:r>
            <a:r>
              <a:rPr lang="ru-RU" sz="1800" dirty="0"/>
              <a:t>) этап приоритетного зачисления, на котором осуществляется зачисление лиц, поступающих без вступительных испытаний, поступающих на места в пределах квот: </a:t>
            </a:r>
            <a:endParaRPr lang="ru-RU" sz="1800" dirty="0" smtClean="0"/>
          </a:p>
          <a:p>
            <a:pPr marL="266700" indent="7938" algn="just">
              <a:buFontTx/>
              <a:buNone/>
              <a:defRPr/>
            </a:pPr>
            <a:r>
              <a:rPr lang="ru-RU" sz="1800" dirty="0" smtClean="0"/>
              <a:t>28 </a:t>
            </a:r>
            <a:r>
              <a:rPr lang="ru-RU" sz="1800" dirty="0"/>
              <a:t>июля 2021 года - день завершения приема заявлений о согласии на зачисление от лиц, подлежащих зачислению на приоритетном этапе зачисления; </a:t>
            </a:r>
            <a:endParaRPr lang="ru-RU" sz="1800" dirty="0" smtClean="0"/>
          </a:p>
          <a:p>
            <a:pPr marL="266700" indent="7938" algn="just">
              <a:buFontTx/>
              <a:buNone/>
              <a:defRPr/>
            </a:pPr>
            <a:r>
              <a:rPr lang="ru-RU" sz="1800" dirty="0" smtClean="0"/>
              <a:t>30 </a:t>
            </a:r>
            <a:r>
              <a:rPr lang="ru-RU" sz="1800" dirty="0"/>
              <a:t>июля 2021 года осуществляется издание приказа (приказов) о зачислении; </a:t>
            </a:r>
            <a:endParaRPr lang="ru-RU" sz="1800" dirty="0" smtClean="0"/>
          </a:p>
          <a:p>
            <a:pPr marL="266700" indent="7938" algn="just">
              <a:buFontTx/>
              <a:buNone/>
              <a:defRPr/>
            </a:pPr>
            <a:r>
              <a:rPr lang="ru-RU" sz="1800" dirty="0" smtClean="0"/>
              <a:t>2.2</a:t>
            </a:r>
            <a:r>
              <a:rPr lang="ru-RU" sz="1800" dirty="0"/>
              <a:t>) основной этап зачисления, на котором осуществляется зачисление лиц, поступающих по результатам вступительных испытаний на основные места в рамках контрольных цифр, оставшиеся после зачисления без вступительных испытаний (далее - основные конкурсные места); </a:t>
            </a:r>
            <a:endParaRPr lang="ru-RU" sz="1800" dirty="0" smtClean="0"/>
          </a:p>
          <a:p>
            <a:pPr marL="266700" indent="7938" algn="just">
              <a:buFontTx/>
              <a:buNone/>
              <a:defRPr/>
            </a:pPr>
            <a:r>
              <a:rPr lang="ru-RU" sz="1800" dirty="0" smtClean="0"/>
              <a:t>3 </a:t>
            </a:r>
            <a:r>
              <a:rPr lang="ru-RU" sz="1800" dirty="0"/>
              <a:t>августа 2021 года - день завершения приема заявлений о согласии на зачисление от лиц, подлежащих зачислению на основном этапе зачисления; </a:t>
            </a:r>
            <a:endParaRPr lang="ru-RU" sz="1800" dirty="0" smtClean="0"/>
          </a:p>
          <a:p>
            <a:pPr marL="266700" indent="7938" algn="just">
              <a:buFontTx/>
              <a:buNone/>
              <a:defRPr/>
            </a:pPr>
            <a:r>
              <a:rPr lang="ru-RU" sz="1800" dirty="0" smtClean="0"/>
              <a:t>5 </a:t>
            </a:r>
            <a:r>
              <a:rPr lang="ru-RU" sz="1800" dirty="0"/>
              <a:t>августа 2021 года осуществляется издание приказа (приказов) о </a:t>
            </a:r>
            <a:r>
              <a:rPr lang="ru-RU" sz="1800" dirty="0" smtClean="0"/>
              <a:t>зачислении.</a:t>
            </a:r>
          </a:p>
          <a:p>
            <a:pPr marL="266700" indent="-266700" algn="ctr">
              <a:spcBef>
                <a:spcPts val="0"/>
              </a:spcBef>
              <a:buFontTx/>
              <a:buNone/>
              <a:defRPr/>
            </a:pPr>
            <a:endParaRPr lang="ru-RU" b="1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548577"/>
              </p:ext>
            </p:extLst>
          </p:nvPr>
        </p:nvGraphicFramePr>
        <p:xfrm>
          <a:off x="7092950" y="4865688"/>
          <a:ext cx="1871663" cy="27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1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781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www.pk.rostgmu.ru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13" marR="91413" marT="34251" marB="3425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Рисунок 9" descr="E:\10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554"/>
            <a:ext cx="432048" cy="4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646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107950" y="87313"/>
            <a:ext cx="9036050" cy="4816475"/>
          </a:xfrm>
        </p:spPr>
        <p:txBody>
          <a:bodyPr>
            <a:normAutofit/>
          </a:bodyPr>
          <a:lstStyle/>
          <a:p>
            <a:pPr marL="266700" indent="-266700" algn="ctr">
              <a:buFontTx/>
              <a:buNone/>
              <a:defRPr/>
            </a:pPr>
            <a:r>
              <a:rPr lang="ru-RU" b="1" dirty="0" smtClean="0"/>
              <a:t>Порядок зачисления (продолжение)</a:t>
            </a:r>
            <a:endParaRPr lang="ru-RU" sz="2400" b="1" dirty="0" smtClean="0"/>
          </a:p>
          <a:p>
            <a:pPr marL="0" indent="0" algn="just">
              <a:buFontTx/>
              <a:buNone/>
              <a:defRPr/>
            </a:pPr>
            <a:r>
              <a:rPr lang="ru-RU" sz="1600" b="1" dirty="0" smtClean="0"/>
              <a:t>     </a:t>
            </a:r>
            <a:r>
              <a:rPr lang="ru-RU" sz="1800" b="1" dirty="0" smtClean="0"/>
              <a:t>Процедуры </a:t>
            </a:r>
            <a:r>
              <a:rPr lang="ru-RU" sz="1800" b="1" dirty="0"/>
              <a:t>зачисления </a:t>
            </a:r>
            <a:r>
              <a:rPr lang="ru-RU" sz="1800" b="1" dirty="0" smtClean="0"/>
              <a:t>на </a:t>
            </a:r>
            <a:r>
              <a:rPr lang="ru-RU" sz="1800" b="1" u="sng" dirty="0" smtClean="0">
                <a:solidFill>
                  <a:srgbClr val="FF0000"/>
                </a:solidFill>
              </a:rPr>
              <a:t>платные места</a:t>
            </a:r>
            <a:r>
              <a:rPr lang="ru-RU" sz="1800" b="1" dirty="0" smtClean="0"/>
              <a:t> проводятся </a:t>
            </a:r>
            <a:r>
              <a:rPr lang="ru-RU" sz="1800" b="1" dirty="0"/>
              <a:t>в следующие сроки:</a:t>
            </a:r>
          </a:p>
          <a:p>
            <a:pPr marL="266700" indent="7938" algn="just">
              <a:buFontTx/>
              <a:buNone/>
              <a:defRPr/>
            </a:pPr>
            <a:r>
              <a:rPr lang="ru-RU" sz="1800" dirty="0" smtClean="0"/>
              <a:t>1</a:t>
            </a:r>
            <a:r>
              <a:rPr lang="ru-RU" sz="1800" dirty="0"/>
              <a:t>) </a:t>
            </a:r>
            <a:r>
              <a:rPr lang="ru-RU" sz="1800" b="1" u="sng" dirty="0"/>
              <a:t>27 июля 2021 года</a:t>
            </a:r>
            <a:r>
              <a:rPr lang="ru-RU" sz="1800" dirty="0"/>
              <a:t> осуществляется публикация конкурсных списков; </a:t>
            </a:r>
            <a:endParaRPr lang="ru-RU" sz="1800" dirty="0" smtClean="0"/>
          </a:p>
          <a:p>
            <a:pPr marL="266700" indent="7938" algn="just">
              <a:buFontTx/>
              <a:buNone/>
              <a:defRPr/>
            </a:pPr>
            <a:r>
              <a:rPr lang="ru-RU" sz="1800" dirty="0"/>
              <a:t>2.1) первый этап: </a:t>
            </a:r>
            <a:endParaRPr lang="ru-RU" sz="1800" dirty="0" smtClean="0"/>
          </a:p>
          <a:p>
            <a:pPr marL="266700" indent="7938" algn="just">
              <a:buFontTx/>
              <a:buNone/>
              <a:defRPr/>
            </a:pPr>
            <a:r>
              <a:rPr lang="ru-RU" sz="1800" b="1" u="sng" dirty="0" smtClean="0"/>
              <a:t>3 </a:t>
            </a:r>
            <a:r>
              <a:rPr lang="ru-RU" sz="1800" b="1" u="sng" dirty="0"/>
              <a:t>августа 2021 года</a:t>
            </a:r>
            <a:r>
              <a:rPr lang="ru-RU" sz="1800" dirty="0"/>
              <a:t> - день завершения приема заявлений о согласии на зачисление от лиц, подлежащих зачислению на основном этапе зачисления; </a:t>
            </a:r>
            <a:endParaRPr lang="ru-RU" sz="1800" dirty="0" smtClean="0"/>
          </a:p>
          <a:p>
            <a:pPr marL="266700" indent="7938" algn="just">
              <a:buFontTx/>
              <a:buNone/>
              <a:defRPr/>
            </a:pPr>
            <a:r>
              <a:rPr lang="ru-RU" sz="1800" b="1" u="sng" dirty="0" smtClean="0"/>
              <a:t>5 </a:t>
            </a:r>
            <a:r>
              <a:rPr lang="ru-RU" sz="1800" b="1" u="sng" dirty="0"/>
              <a:t>августа 2021 года</a:t>
            </a:r>
            <a:r>
              <a:rPr lang="ru-RU" sz="1800" dirty="0"/>
              <a:t> на официальном сайте размещаются конкурсные списки с выделением списков лиц, рекомендованных приёмной комиссией к зачислению на первом этапе; </a:t>
            </a:r>
            <a:endParaRPr lang="ru-RU" sz="1800" dirty="0" smtClean="0"/>
          </a:p>
          <a:p>
            <a:pPr marL="266700" indent="7938" algn="just">
              <a:buFontTx/>
              <a:buNone/>
              <a:defRPr/>
            </a:pPr>
            <a:r>
              <a:rPr lang="ru-RU" sz="1800" b="1" u="sng" dirty="0" smtClean="0"/>
              <a:t>9 </a:t>
            </a:r>
            <a:r>
              <a:rPr lang="ru-RU" sz="1800" b="1" u="sng" dirty="0"/>
              <a:t>августа 2021 года</a:t>
            </a:r>
            <a:r>
              <a:rPr lang="ru-RU" sz="1800" dirty="0"/>
              <a:t> завершается заключение договоров об оказании платных образовательных услуг для поступающих, включенных в списки лиц, рекомендованных приёмной комиссией к зачислению на первом этапе; </a:t>
            </a:r>
            <a:endParaRPr lang="ru-RU" sz="1800" dirty="0" smtClean="0"/>
          </a:p>
          <a:p>
            <a:pPr marL="266700" indent="7938" algn="just">
              <a:buFontTx/>
              <a:buNone/>
              <a:defRPr/>
            </a:pPr>
            <a:r>
              <a:rPr lang="ru-RU" sz="1800" b="1" u="sng" dirty="0" smtClean="0"/>
              <a:t>10 </a:t>
            </a:r>
            <a:r>
              <a:rPr lang="ru-RU" sz="1800" b="1" u="sng" dirty="0"/>
              <a:t>августа 2021 года</a:t>
            </a:r>
            <a:r>
              <a:rPr lang="ru-RU" sz="1800" dirty="0"/>
              <a:t> осуществляется издание приказа (приказов) о зачислении поступающих, включенных в списки лиц, рекомендованных к зачислению на первом этапе, и заключившие договор об оказании платных образовательных услуг; </a:t>
            </a:r>
            <a:endParaRPr lang="ru-RU" sz="1800" dirty="0" smtClean="0"/>
          </a:p>
          <a:p>
            <a:pPr marL="266700" indent="-266700" algn="ctr">
              <a:spcBef>
                <a:spcPts val="0"/>
              </a:spcBef>
              <a:buFontTx/>
              <a:buNone/>
              <a:defRPr/>
            </a:pPr>
            <a:endParaRPr lang="ru-RU" b="1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548577"/>
              </p:ext>
            </p:extLst>
          </p:nvPr>
        </p:nvGraphicFramePr>
        <p:xfrm>
          <a:off x="7092950" y="4865688"/>
          <a:ext cx="1871663" cy="27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1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781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www.pk.rostgmu.ru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13" marR="91413" marT="34251" marB="3425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Рисунок 9" descr="E:\10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554"/>
            <a:ext cx="432048" cy="4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132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107950" y="87313"/>
            <a:ext cx="9036050" cy="4816475"/>
          </a:xfrm>
        </p:spPr>
        <p:txBody>
          <a:bodyPr>
            <a:normAutofit/>
          </a:bodyPr>
          <a:lstStyle/>
          <a:p>
            <a:pPr marL="266700" indent="-266700" algn="ctr">
              <a:buFontTx/>
              <a:buNone/>
              <a:defRPr/>
            </a:pPr>
            <a:r>
              <a:rPr lang="ru-RU" b="1" dirty="0" smtClean="0"/>
              <a:t>Порядок зачисления (продолжение)</a:t>
            </a:r>
            <a:endParaRPr lang="ru-RU" sz="2400" b="1" dirty="0" smtClean="0"/>
          </a:p>
          <a:p>
            <a:pPr marL="0" indent="0" algn="just">
              <a:buFontTx/>
              <a:buNone/>
              <a:defRPr/>
            </a:pPr>
            <a:r>
              <a:rPr lang="ru-RU" sz="1600" b="1" dirty="0" smtClean="0"/>
              <a:t>     </a:t>
            </a:r>
            <a:r>
              <a:rPr lang="ru-RU" sz="1800" b="1" dirty="0" smtClean="0"/>
              <a:t>Процедуры </a:t>
            </a:r>
            <a:r>
              <a:rPr lang="ru-RU" sz="1800" b="1" dirty="0"/>
              <a:t>зачисления </a:t>
            </a:r>
            <a:r>
              <a:rPr lang="ru-RU" sz="1800" b="1" dirty="0" smtClean="0"/>
              <a:t>на </a:t>
            </a:r>
            <a:r>
              <a:rPr lang="ru-RU" sz="1800" b="1" u="sng" dirty="0" smtClean="0">
                <a:solidFill>
                  <a:srgbClr val="FF0000"/>
                </a:solidFill>
              </a:rPr>
              <a:t>платные места</a:t>
            </a:r>
            <a:r>
              <a:rPr lang="ru-RU" sz="1800" b="1" dirty="0" smtClean="0"/>
              <a:t> проводятся </a:t>
            </a:r>
            <a:r>
              <a:rPr lang="ru-RU" sz="1800" b="1" dirty="0"/>
              <a:t>в следующие сроки:</a:t>
            </a:r>
          </a:p>
          <a:p>
            <a:pPr marL="266700" indent="7938" algn="just">
              <a:buFontTx/>
              <a:buNone/>
              <a:defRPr/>
            </a:pPr>
            <a:r>
              <a:rPr lang="ru-RU" sz="1800" dirty="0" smtClean="0"/>
              <a:t>2.2</a:t>
            </a:r>
            <a:r>
              <a:rPr lang="ru-RU" sz="1800" dirty="0"/>
              <a:t>) второй этап (до заполнения установленного количества мест (при их наличии): </a:t>
            </a:r>
            <a:endParaRPr lang="ru-RU" sz="1800" dirty="0" smtClean="0"/>
          </a:p>
          <a:p>
            <a:pPr marL="266700" indent="7938" algn="just">
              <a:buFontTx/>
              <a:buNone/>
              <a:defRPr/>
            </a:pPr>
            <a:r>
              <a:rPr lang="ru-RU" sz="1800" b="1" u="sng" dirty="0" smtClean="0"/>
              <a:t>3 </a:t>
            </a:r>
            <a:r>
              <a:rPr lang="ru-RU" sz="1800" b="1" u="sng" dirty="0"/>
              <a:t>августа 2021 года</a:t>
            </a:r>
            <a:r>
              <a:rPr lang="ru-RU" sz="1800" dirty="0"/>
              <a:t> - день завершения приема заявлений о согласии на зачисление от лиц, подлежащих зачислению на втором этапе зачисления; </a:t>
            </a:r>
            <a:endParaRPr lang="ru-RU" sz="1800" dirty="0" smtClean="0"/>
          </a:p>
          <a:p>
            <a:pPr marL="266700" indent="7938" algn="just">
              <a:buFontTx/>
              <a:buNone/>
              <a:defRPr/>
            </a:pPr>
            <a:r>
              <a:rPr lang="ru-RU" sz="1800" b="1" u="sng" dirty="0" smtClean="0"/>
              <a:t>10 </a:t>
            </a:r>
            <a:r>
              <a:rPr lang="ru-RU" sz="1800" b="1" u="sng" dirty="0"/>
              <a:t>августа 2021 года</a:t>
            </a:r>
            <a:r>
              <a:rPr lang="ru-RU" sz="1800" dirty="0"/>
              <a:t> на официальном сайте размещаются конкурсные списки с выделением списков лиц, рекомендованных приёмной комиссией к зачислению на втором этапе; </a:t>
            </a:r>
            <a:endParaRPr lang="ru-RU" sz="1800" dirty="0" smtClean="0"/>
          </a:p>
          <a:p>
            <a:pPr marL="266700" indent="7938" algn="just">
              <a:buFontTx/>
              <a:buNone/>
              <a:defRPr/>
            </a:pPr>
            <a:r>
              <a:rPr lang="ru-RU" sz="1800" b="1" u="sng" dirty="0" smtClean="0"/>
              <a:t>12 </a:t>
            </a:r>
            <a:r>
              <a:rPr lang="ru-RU" sz="1800" b="1" u="sng" dirty="0"/>
              <a:t>августа 2021 года</a:t>
            </a:r>
            <a:r>
              <a:rPr lang="ru-RU" sz="1800" dirty="0"/>
              <a:t> завершается заключение договоров об оказании платных образовательных услуг для поступающих, включенных в списки лиц, рекомендованных приёмной комиссией к зачислению на втором этапе; </a:t>
            </a:r>
            <a:endParaRPr lang="ru-RU" sz="1800" dirty="0" smtClean="0"/>
          </a:p>
          <a:p>
            <a:pPr marL="266700" indent="7938" algn="just">
              <a:buFontTx/>
              <a:buNone/>
              <a:defRPr/>
            </a:pPr>
            <a:r>
              <a:rPr lang="ru-RU" sz="1800" b="1" u="sng" dirty="0" smtClean="0"/>
              <a:t>13 </a:t>
            </a:r>
            <a:r>
              <a:rPr lang="ru-RU" sz="1800" b="1" u="sng" dirty="0"/>
              <a:t>августа 2021 года</a:t>
            </a:r>
            <a:r>
              <a:rPr lang="ru-RU" sz="1800" dirty="0"/>
              <a:t> осуществляется издание приказа (приказов) о зачислении поступающих, включенных в списки лиц, рекомендованных к зачислению на втором этапе, и заключившие договор об оказании платных образовательных </a:t>
            </a:r>
            <a:r>
              <a:rPr lang="ru-RU" sz="1800" dirty="0" smtClean="0"/>
              <a:t>услуг.</a:t>
            </a:r>
          </a:p>
          <a:p>
            <a:pPr marL="266700" indent="-266700" algn="ctr">
              <a:spcBef>
                <a:spcPts val="0"/>
              </a:spcBef>
              <a:buFontTx/>
              <a:buNone/>
              <a:defRPr/>
            </a:pPr>
            <a:endParaRPr lang="ru-RU" b="1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548577"/>
              </p:ext>
            </p:extLst>
          </p:nvPr>
        </p:nvGraphicFramePr>
        <p:xfrm>
          <a:off x="7092950" y="4865688"/>
          <a:ext cx="1871663" cy="27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1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781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www.pk.rostgmu.ru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13" marR="91413" marT="34251" marB="3425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Рисунок 9" descr="E:\10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554"/>
            <a:ext cx="432048" cy="4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935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Содержимое 12"/>
          <p:cNvSpPr>
            <a:spLocks noGrp="1"/>
          </p:cNvSpPr>
          <p:nvPr>
            <p:ph sz="half" idx="4294967295"/>
          </p:nvPr>
        </p:nvSpPr>
        <p:spPr>
          <a:xfrm>
            <a:off x="600968" y="134653"/>
            <a:ext cx="8291512" cy="49288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Проходные баллы в РостГМУ в 2019/2020 гг.</a:t>
            </a:r>
            <a:endParaRPr lang="ru-RU" altLang="ru-RU" sz="2400" b="1" dirty="0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443340967"/>
              </p:ext>
            </p:extLst>
          </p:nvPr>
        </p:nvGraphicFramePr>
        <p:xfrm>
          <a:off x="179513" y="627534"/>
          <a:ext cx="8856985" cy="424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3382"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Специальность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(все – очная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 обучения)</a:t>
                      </a:r>
                    </a:p>
                  </a:txBody>
                  <a:tcPr marL="91434" marR="91434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Бесплатная основа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платной основе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1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Общий конкурс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Целевой приём </a:t>
                      </a:r>
                    </a:p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(по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РО)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81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Лечебное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дело </a:t>
                      </a:r>
                    </a:p>
                  </a:txBody>
                  <a:tcPr marL="91434" marR="91434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 / 251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 / 198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 / 197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8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Педиатрия  </a:t>
                      </a:r>
                    </a:p>
                  </a:txBody>
                  <a:tcPr marL="91434" marR="91434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 / 242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 / 182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 / 177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81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Медико-профилактическое дело </a:t>
                      </a:r>
                    </a:p>
                  </a:txBody>
                  <a:tcPr marL="91434" marR="91434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 / 205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 / 161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 / 174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81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Стоматология </a:t>
                      </a:r>
                    </a:p>
                  </a:txBody>
                  <a:tcPr marL="91434" marR="91434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 / 254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 / 220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 / 180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6814"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Фармация </a:t>
                      </a:r>
                    </a:p>
                  </a:txBody>
                  <a:tcPr marL="91434" marR="91434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 / 227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 / 190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 / 159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6814"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Сестринское дело (бакалавриат)</a:t>
                      </a:r>
                    </a:p>
                  </a:txBody>
                  <a:tcPr marL="91434" marR="91434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 / 194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 /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 / 137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Рисунок 9" descr="E:\10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555"/>
            <a:ext cx="576064" cy="57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832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770" t="10096" r="20494" b="4087"/>
          <a:stretch/>
        </p:blipFill>
        <p:spPr>
          <a:xfrm>
            <a:off x="1907704" y="718706"/>
            <a:ext cx="5184576" cy="43346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8370" y="195486"/>
            <a:ext cx="5342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Официальный сайт РостГМУ </a:t>
            </a:r>
            <a:r>
              <a:rPr lang="ru-RU" sz="2800" b="1" dirty="0" smtClean="0"/>
              <a:t>:       </a:t>
            </a:r>
            <a:r>
              <a:rPr lang="en-US" sz="2800" b="1" dirty="0" smtClean="0"/>
              <a:t>rostgmu.ru</a:t>
            </a:r>
            <a:endParaRPr lang="ru-RU" sz="2800" b="1" dirty="0"/>
          </a:p>
        </p:txBody>
      </p:sp>
      <p:sp>
        <p:nvSpPr>
          <p:cNvPr id="4" name="Овал 3"/>
          <p:cNvSpPr/>
          <p:nvPr/>
        </p:nvSpPr>
        <p:spPr>
          <a:xfrm>
            <a:off x="3203848" y="843558"/>
            <a:ext cx="792088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8501" y="1556893"/>
            <a:ext cx="1437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Абитуриенту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5" idx="3"/>
            <a:endCxn id="4" idx="3"/>
          </p:cNvCxnSpPr>
          <p:nvPr/>
        </p:nvCxnSpPr>
        <p:spPr>
          <a:xfrm flipV="1">
            <a:off x="1595626" y="1212334"/>
            <a:ext cx="1724221" cy="5292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717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0438" t="10900" r="22203" b="5532"/>
          <a:stretch/>
        </p:blipFill>
        <p:spPr>
          <a:xfrm>
            <a:off x="1691680" y="411510"/>
            <a:ext cx="5623488" cy="4608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0"/>
            <a:ext cx="4614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Страница приемной комиссии: </a:t>
            </a:r>
            <a:r>
              <a:rPr lang="en-US" dirty="0" smtClean="0"/>
              <a:t>pk.rostgmu.ru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158" y="1563638"/>
            <a:ext cx="1545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Поступление в </a:t>
            </a:r>
          </a:p>
          <a:p>
            <a:r>
              <a:rPr lang="ru-RU" sz="1400" dirty="0" smtClean="0"/>
              <a:t>колледж РостГМУ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7425818" y="1568388"/>
            <a:ext cx="1466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Поступление в </a:t>
            </a:r>
          </a:p>
          <a:p>
            <a:r>
              <a:rPr lang="ru-RU" sz="1400" dirty="0" smtClean="0"/>
              <a:t>университет</a:t>
            </a:r>
            <a:endParaRPr lang="ru-RU" sz="1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331640" y="987574"/>
            <a:ext cx="2016224" cy="6480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5076056" y="987574"/>
            <a:ext cx="2349762" cy="6480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470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075" name="Содержимое 12"/>
          <p:cNvSpPr>
            <a:spLocks noGrp="1"/>
          </p:cNvSpPr>
          <p:nvPr>
            <p:ph sz="half" idx="1"/>
          </p:nvPr>
        </p:nvSpPr>
        <p:spPr>
          <a:xfrm>
            <a:off x="457200" y="195263"/>
            <a:ext cx="8291513" cy="4709318"/>
          </a:xfrm>
        </p:spPr>
        <p:txBody>
          <a:bodyPr>
            <a:normAutofit lnSpcReduction="10000"/>
          </a:bodyPr>
          <a:lstStyle/>
          <a:p>
            <a:pPr marL="266700" indent="-266700" algn="ctr">
              <a:spcBef>
                <a:spcPct val="0"/>
              </a:spcBef>
              <a:buFontTx/>
              <a:buNone/>
              <a:defRPr/>
            </a:pPr>
            <a:r>
              <a:rPr lang="ru-RU" b="1" dirty="0" smtClean="0"/>
              <a:t>НОРМАТИВНАЯ БАЗА</a:t>
            </a:r>
          </a:p>
          <a:p>
            <a:pPr marL="266700" indent="-266700" algn="ctr">
              <a:spcBef>
                <a:spcPct val="0"/>
              </a:spcBef>
              <a:buFontTx/>
              <a:buNone/>
              <a:defRPr/>
            </a:pPr>
            <a:r>
              <a:rPr lang="ru-RU" b="1" dirty="0" smtClean="0"/>
              <a:t>ПРИЁМНОЙ КАМПАНИИ 2021 ГОДА</a:t>
            </a:r>
            <a:endParaRPr lang="ru-RU" sz="2400" b="1" dirty="0" smtClean="0"/>
          </a:p>
          <a:p>
            <a:pPr marL="266700" indent="-266700" algn="ctr">
              <a:spcBef>
                <a:spcPct val="0"/>
              </a:spcBef>
              <a:buFontTx/>
              <a:buNone/>
              <a:defRPr/>
            </a:pPr>
            <a:endParaRPr lang="ru-RU" sz="800" b="1" dirty="0" smtClean="0"/>
          </a:p>
          <a:p>
            <a:pPr marL="0" indent="0" algn="just">
              <a:spcBef>
                <a:spcPct val="0"/>
              </a:spcBef>
              <a:buFontTx/>
              <a:buNone/>
              <a:defRPr/>
            </a:pPr>
            <a:r>
              <a:rPr lang="ru-RU" sz="1700" b="1" dirty="0" smtClean="0"/>
              <a:t>1. Федеральный Закон Российской Федерации от 29.12.2012 № 273-ФЗ «Об образовании в Российской Федерации» (в действующей редакции);</a:t>
            </a:r>
          </a:p>
          <a:p>
            <a:pPr marL="0" indent="0" algn="just">
              <a:spcBef>
                <a:spcPct val="0"/>
              </a:spcBef>
              <a:buFontTx/>
              <a:buNone/>
              <a:defRPr/>
            </a:pPr>
            <a:endParaRPr lang="ru-RU" sz="900" b="1" dirty="0" smtClean="0"/>
          </a:p>
          <a:p>
            <a:pPr marL="0" indent="0" algn="just">
              <a:spcBef>
                <a:spcPct val="0"/>
              </a:spcBef>
              <a:buFontTx/>
              <a:buNone/>
              <a:defRPr/>
            </a:pPr>
            <a:r>
              <a:rPr lang="ru-RU" sz="1700" b="1" dirty="0" smtClean="0"/>
              <a:t>2. Другие федеральные законы;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ru-RU" sz="900" b="1" dirty="0" smtClean="0"/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ru-RU" sz="1700" b="1" dirty="0" smtClean="0"/>
              <a:t>3. Постановление </a:t>
            </a:r>
            <a:r>
              <a:rPr lang="ru-RU" sz="1700" b="1" dirty="0"/>
              <a:t>Правительства Российской Федерации от </a:t>
            </a:r>
            <a:r>
              <a:rPr lang="ru-RU" sz="1700" b="1" dirty="0" smtClean="0"/>
              <a:t>13.10.2020 №</a:t>
            </a:r>
            <a:r>
              <a:rPr lang="ru-RU" sz="1700" b="1" dirty="0"/>
              <a:t> </a:t>
            </a:r>
            <a:r>
              <a:rPr lang="ru-RU" sz="1700" b="1" dirty="0" smtClean="0"/>
              <a:t> 1681 «О </a:t>
            </a:r>
            <a:r>
              <a:rPr lang="ru-RU" sz="1700" b="1" dirty="0"/>
              <a:t>целевом обучении по образовательным программам среднего профессионального и высшего </a:t>
            </a:r>
            <a:r>
              <a:rPr lang="ru-RU" sz="1700" b="1" dirty="0" smtClean="0"/>
              <a:t>образования»;</a:t>
            </a:r>
          </a:p>
          <a:p>
            <a:pPr marL="266700" indent="-266700">
              <a:spcBef>
                <a:spcPct val="0"/>
              </a:spcBef>
              <a:buFontTx/>
              <a:buAutoNum type="arabicPeriod" startAt="3"/>
              <a:defRPr/>
            </a:pPr>
            <a:endParaRPr lang="ru-RU" sz="900" b="1" dirty="0" smtClean="0"/>
          </a:p>
          <a:p>
            <a:pPr marL="0" indent="0" algn="just">
              <a:spcBef>
                <a:spcPct val="0"/>
              </a:spcBef>
              <a:buFontTx/>
              <a:buNone/>
              <a:defRPr/>
            </a:pPr>
            <a:r>
              <a:rPr lang="ru-RU" sz="1700" b="1" dirty="0" smtClean="0"/>
              <a:t>4. Приказ Минобрнауки России от 21.08.2020 № </a:t>
            </a:r>
            <a:r>
              <a:rPr lang="en-US" sz="1700" b="1" dirty="0" smtClean="0"/>
              <a:t>1</a:t>
            </a:r>
            <a:r>
              <a:rPr lang="ru-RU" sz="1700" b="1" dirty="0" smtClean="0"/>
              <a:t>076 «</a:t>
            </a:r>
            <a:r>
              <a:rPr lang="ru-RU" sz="1700" b="1" dirty="0"/>
              <a:t>Об утверждении порядка приема на обучение по образовательным программам высшего образования - программам бакалавриата, программам специалитета, программам </a:t>
            </a:r>
            <a:r>
              <a:rPr lang="ru-RU" sz="1700" b="1" dirty="0" smtClean="0"/>
              <a:t>магистратуры»;</a:t>
            </a:r>
          </a:p>
          <a:p>
            <a:pPr marL="0" indent="0" algn="just">
              <a:spcBef>
                <a:spcPct val="0"/>
              </a:spcBef>
              <a:buFontTx/>
              <a:buNone/>
              <a:defRPr/>
            </a:pPr>
            <a:endParaRPr lang="ru-RU" sz="900" b="1" dirty="0"/>
          </a:p>
          <a:p>
            <a:pPr marL="0" indent="0" algn="just">
              <a:spcBef>
                <a:spcPct val="0"/>
              </a:spcBef>
              <a:buFontTx/>
              <a:buNone/>
              <a:defRPr/>
            </a:pPr>
            <a:r>
              <a:rPr lang="ru-RU" sz="1700" b="1" dirty="0" smtClean="0"/>
              <a:t>5. Устав РостГМУ, локальные нормативные правовые акты РостГМУ</a:t>
            </a:r>
            <a:r>
              <a:rPr lang="ru-RU" sz="1700" b="1" dirty="0"/>
              <a:t>;</a:t>
            </a:r>
            <a:endParaRPr lang="ru-RU" sz="1700" b="1" dirty="0" smtClean="0"/>
          </a:p>
          <a:p>
            <a:pPr marL="0" indent="0" algn="just">
              <a:spcBef>
                <a:spcPct val="0"/>
              </a:spcBef>
              <a:buFontTx/>
              <a:buNone/>
              <a:defRPr/>
            </a:pPr>
            <a:endParaRPr lang="ru-RU" sz="800" b="1" dirty="0" smtClean="0"/>
          </a:p>
          <a:p>
            <a:pPr marL="0" indent="0" algn="just">
              <a:spcBef>
                <a:spcPct val="0"/>
              </a:spcBef>
              <a:buFontTx/>
              <a:buNone/>
              <a:defRPr/>
            </a:pPr>
            <a:r>
              <a:rPr lang="ru-RU" sz="1700" b="1" dirty="0" smtClean="0"/>
              <a:t>6. Правила Приёма в РостГМУ на 2021/2022 учебный год, утверждённые учёным советом РостГМУ от 20.10.2020, протокол №</a:t>
            </a:r>
            <a:r>
              <a:rPr lang="ru-RU" sz="1700" b="1" dirty="0"/>
              <a:t> </a:t>
            </a:r>
            <a:r>
              <a:rPr lang="ru-RU" sz="1700" b="1" dirty="0" smtClean="0"/>
              <a:t>11.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863516"/>
              </p:ext>
            </p:extLst>
          </p:nvPr>
        </p:nvGraphicFramePr>
        <p:xfrm>
          <a:off x="7257648" y="4818580"/>
          <a:ext cx="1871663" cy="27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1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781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www.pk.rostgmu.ru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13" marR="91413" marT="34251" marB="3425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Рисунок 9" descr="E:\10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554"/>
            <a:ext cx="432048" cy="4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842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323528" y="195263"/>
            <a:ext cx="8640960" cy="4572000"/>
          </a:xfrm>
        </p:spPr>
        <p:txBody>
          <a:bodyPr>
            <a:normAutofit/>
          </a:bodyPr>
          <a:lstStyle/>
          <a:p>
            <a:pPr marL="266700" indent="-266700" algn="ctr">
              <a:spcBef>
                <a:spcPts val="0"/>
              </a:spcBef>
              <a:buFontTx/>
              <a:buNone/>
              <a:defRPr/>
            </a:pPr>
            <a:endParaRPr lang="ru-RU" b="1" dirty="0" smtClean="0">
              <a:solidFill>
                <a:srgbClr val="FF0000"/>
              </a:solidFill>
            </a:endParaRPr>
          </a:p>
          <a:p>
            <a:pPr marL="266700" indent="-266700" algn="ctr">
              <a:spcBef>
                <a:spcPts val="0"/>
              </a:spcBef>
              <a:buFontTx/>
              <a:buNone/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marL="266700" indent="-266700" algn="ctr">
              <a:spcBef>
                <a:spcPts val="0"/>
              </a:spcBef>
              <a:buFontTx/>
              <a:buNone/>
              <a:defRPr/>
            </a:pPr>
            <a:endParaRPr lang="ru-RU" b="1" dirty="0" smtClean="0">
              <a:solidFill>
                <a:srgbClr val="FF0000"/>
              </a:solidFill>
            </a:endParaRPr>
          </a:p>
          <a:p>
            <a:pPr marL="266700" indent="-266700" algn="ctr">
              <a:spcBef>
                <a:spcPts val="0"/>
              </a:spcBef>
              <a:buFontTx/>
              <a:buNone/>
              <a:defRPr/>
            </a:pPr>
            <a:r>
              <a:rPr lang="ru-RU" sz="6000" b="1" dirty="0" smtClean="0"/>
              <a:t>Благодарю </a:t>
            </a:r>
          </a:p>
          <a:p>
            <a:pPr marL="266700" indent="-266700" algn="ctr">
              <a:spcBef>
                <a:spcPts val="0"/>
              </a:spcBef>
              <a:buFontTx/>
              <a:buNone/>
              <a:defRPr/>
            </a:pPr>
            <a:r>
              <a:rPr lang="ru-RU" sz="6000" b="1" dirty="0" smtClean="0"/>
              <a:t>за внимание!</a:t>
            </a:r>
            <a:endParaRPr lang="ru-RU" sz="4800" b="1" dirty="0" smtClean="0"/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endParaRPr lang="ru-RU" sz="2300" b="1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424654"/>
              </p:ext>
            </p:extLst>
          </p:nvPr>
        </p:nvGraphicFramePr>
        <p:xfrm>
          <a:off x="7596881" y="4865688"/>
          <a:ext cx="1871663" cy="27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1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781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www.pk.rostgmu.ru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13" marR="91413" marT="34251" marB="3425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Рисунок 9" descr="E:\10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554"/>
            <a:ext cx="432048" cy="4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335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057900" y="4218385"/>
            <a:ext cx="1600200" cy="205978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endParaRPr lang="ru-RU" sz="9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075" name="Содержимое 12"/>
          <p:cNvSpPr>
            <a:spLocks noGrp="1"/>
          </p:cNvSpPr>
          <p:nvPr>
            <p:ph sz="half" idx="1"/>
          </p:nvPr>
        </p:nvSpPr>
        <p:spPr>
          <a:xfrm>
            <a:off x="323528" y="195263"/>
            <a:ext cx="8496944" cy="4680743"/>
          </a:xfrm>
        </p:spPr>
        <p:txBody>
          <a:bodyPr>
            <a:normAutofit lnSpcReduction="10000"/>
          </a:bodyPr>
          <a:lstStyle/>
          <a:p>
            <a:pPr marL="200025" indent="-200025" algn="ctr">
              <a:spcBef>
                <a:spcPct val="0"/>
              </a:spcBef>
              <a:buNone/>
              <a:defRPr/>
            </a:pPr>
            <a:r>
              <a:rPr lang="ru-RU" b="1" dirty="0" smtClean="0"/>
              <a:t>ОСНОВНЫЕ ИННОВАЦИИ</a:t>
            </a:r>
          </a:p>
          <a:p>
            <a:pPr marL="200025" indent="-200025" algn="ctr">
              <a:spcBef>
                <a:spcPct val="0"/>
              </a:spcBef>
              <a:buNone/>
              <a:defRPr/>
            </a:pPr>
            <a:r>
              <a:rPr lang="ru-RU" b="1" dirty="0" smtClean="0"/>
              <a:t>ПРИЁМНОЙ КАМПАНИИ 2021 ГОДА</a:t>
            </a:r>
          </a:p>
          <a:p>
            <a:pPr marL="200025" indent="-200025" algn="ctr">
              <a:spcBef>
                <a:spcPct val="0"/>
              </a:spcBef>
              <a:buNone/>
              <a:defRPr/>
            </a:pPr>
            <a:endParaRPr lang="ru-RU" sz="600" b="1" dirty="0"/>
          </a:p>
          <a:p>
            <a:pPr marL="200025" indent="-200025" algn="ctr">
              <a:spcBef>
                <a:spcPct val="0"/>
              </a:spcBef>
              <a:buNone/>
              <a:defRPr/>
            </a:pPr>
            <a:endParaRPr lang="ru-RU" sz="600" b="1" dirty="0"/>
          </a:p>
          <a:p>
            <a:pPr algn="just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ru-RU" sz="1800" b="1" dirty="0"/>
              <a:t>Открытие приёма по новой специальности </a:t>
            </a:r>
            <a:r>
              <a:rPr lang="ru-RU" sz="1800" b="1" u="sng" dirty="0"/>
              <a:t>37.05.01 Клиническая психология.</a:t>
            </a:r>
            <a:r>
              <a:rPr lang="ru-RU" sz="1800" b="1" dirty="0"/>
              <a:t> 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endParaRPr lang="ru-RU" sz="800" b="1" dirty="0"/>
          </a:p>
          <a:p>
            <a:pPr algn="just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ru-RU" sz="1800" b="1" dirty="0"/>
              <a:t>Организация и проведение нового вступительного испытания по </a:t>
            </a:r>
            <a:r>
              <a:rPr lang="ru-RU" sz="1800" b="1" u="sng" dirty="0"/>
              <a:t>Обществознанию</a:t>
            </a:r>
            <a:r>
              <a:rPr lang="ru-RU" sz="1800" b="1" dirty="0"/>
              <a:t> (при поступлении по специальности Клиническая психология).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endParaRPr lang="ru-RU" sz="800" b="1" dirty="0"/>
          </a:p>
          <a:p>
            <a:pPr algn="just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ru-RU" sz="1800" b="1" dirty="0"/>
              <a:t>Возможность подачи документов одновременно на </a:t>
            </a:r>
            <a:r>
              <a:rPr lang="ru-RU" sz="1800" b="1" u="sng" dirty="0" smtClean="0"/>
              <a:t>7 </a:t>
            </a:r>
            <a:r>
              <a:rPr lang="ru-RU" sz="1800" b="1" u="sng" dirty="0"/>
              <a:t>специальностей </a:t>
            </a:r>
            <a:r>
              <a:rPr lang="en-US" sz="1800" b="1" u="sng" dirty="0"/>
              <a:t> </a:t>
            </a:r>
            <a:r>
              <a:rPr lang="en-US" sz="1800" b="1" u="sng" dirty="0" smtClean="0"/>
              <a:t>                 </a:t>
            </a:r>
            <a:r>
              <a:rPr lang="ru-RU" sz="1800" b="1" u="sng" dirty="0" smtClean="0"/>
              <a:t>(</a:t>
            </a:r>
            <a:r>
              <a:rPr lang="ru-RU" sz="1800" b="1" u="sng" dirty="0"/>
              <a:t>ранее не более 3).</a:t>
            </a:r>
            <a:r>
              <a:rPr lang="ru-RU" sz="1800" b="1" dirty="0"/>
              <a:t> 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endParaRPr lang="ru-RU" sz="800" b="1" dirty="0"/>
          </a:p>
          <a:p>
            <a:pPr algn="just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ru-RU" sz="1800" b="1" dirty="0"/>
              <a:t>Снятие ограничений на количество заявлений о согласии на зачисление на бюджетные места (ранее не более двух). 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endParaRPr lang="ru-RU" sz="800" b="1" dirty="0"/>
          </a:p>
          <a:p>
            <a:pPr algn="just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ru-RU" sz="1800" b="1" dirty="0"/>
              <a:t>Обновление рейтинговых списков поступающих </a:t>
            </a:r>
            <a:r>
              <a:rPr lang="ru-RU" sz="1800" b="1" u="sng" dirty="0"/>
              <a:t>не менее 5 раз в день</a:t>
            </a:r>
            <a:r>
              <a:rPr lang="ru-RU" sz="1800" b="1" dirty="0"/>
              <a:t> (с 9-00 до 18-00) (ранее один раз в день).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endParaRPr lang="ru-RU" sz="800" b="1" dirty="0"/>
          </a:p>
          <a:p>
            <a:pPr algn="just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ru-RU" sz="1800" b="1" dirty="0"/>
              <a:t>Зачисление бюджетников </a:t>
            </a:r>
            <a:r>
              <a:rPr lang="ru-RU" sz="1800" b="1" u="sng" dirty="0"/>
              <a:t>в один этап</a:t>
            </a:r>
            <a:r>
              <a:rPr lang="ru-RU" sz="1800" b="1" dirty="0"/>
              <a:t> (ранее в 2 этапа: 80% и 20%).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endParaRPr lang="ru-RU" sz="1500" b="1" dirty="0"/>
          </a:p>
          <a:p>
            <a:pPr algn="just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endParaRPr lang="ru-RU" sz="1500" b="1" dirty="0"/>
          </a:p>
          <a:p>
            <a:pPr algn="just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endParaRPr lang="ru-RU" sz="1500" b="1" dirty="0"/>
          </a:p>
          <a:p>
            <a:pPr algn="just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endParaRPr lang="ru-RU" sz="1500" b="1" dirty="0"/>
          </a:p>
          <a:p>
            <a:pPr marL="0" indent="0" algn="just">
              <a:spcBef>
                <a:spcPct val="0"/>
              </a:spcBef>
              <a:buNone/>
              <a:defRPr/>
            </a:pPr>
            <a:endParaRPr lang="ru-RU" sz="600" b="1" dirty="0"/>
          </a:p>
        </p:txBody>
      </p:sp>
    </p:spTree>
    <p:extLst>
      <p:ext uri="{BB962C8B-B14F-4D97-AF65-F5344CB8AC3E}">
        <p14:creationId xmlns:p14="http://schemas.microsoft.com/office/powerpoint/2010/main" val="3346259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099" name="Содержимое 12"/>
          <p:cNvSpPr>
            <a:spLocks noGrp="1"/>
          </p:cNvSpPr>
          <p:nvPr>
            <p:ph sz="half" idx="1"/>
          </p:nvPr>
        </p:nvSpPr>
        <p:spPr>
          <a:xfrm>
            <a:off x="251520" y="60325"/>
            <a:ext cx="8784976" cy="639217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2400" b="1" dirty="0" smtClean="0"/>
              <a:t>Набор в </a:t>
            </a:r>
            <a:r>
              <a:rPr lang="ru-RU" sz="2400" b="1" dirty="0" err="1" smtClean="0"/>
              <a:t>РостГМУ</a:t>
            </a:r>
            <a:r>
              <a:rPr lang="ru-RU" sz="2400" b="1" dirty="0" smtClean="0"/>
              <a:t> </a:t>
            </a:r>
            <a:r>
              <a:rPr lang="ru-RU" sz="1400" b="1" dirty="0" smtClean="0"/>
              <a:t>осуществляется в соответствии с лицензией серия 90Л01 № 0009644 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1400" b="1" dirty="0" smtClean="0"/>
              <a:t>от 22 июня 2017 г., рег. № 2604 на следующие направления подготовки (специальности):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ru-RU" sz="1800" b="1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ru-RU" sz="2000" b="1" dirty="0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12865686"/>
              </p:ext>
            </p:extLst>
          </p:nvPr>
        </p:nvGraphicFramePr>
        <p:xfrm>
          <a:off x="107505" y="730402"/>
          <a:ext cx="9000999" cy="4145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2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077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1081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Направление подготовки (специальность)</a:t>
                      </a:r>
                    </a:p>
                  </a:txBody>
                  <a:tcPr marT="34286" marB="34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Форма обучения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T="34286" marB="34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Основа обучения</a:t>
                      </a:r>
                    </a:p>
                  </a:txBody>
                  <a:tcPr marT="34286" marB="34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Срок обучения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T="34286" marB="34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Результаты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ЕГЭ или  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вступительные испытания для отдельных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категорий граждан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в соответствии с приоритетностью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T="34286" marB="34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2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Лечебное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дело 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34286" marB="34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</a:rPr>
                        <a:t>очная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4286" marB="34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бесплатная </a:t>
                      </a:r>
                    </a:p>
                    <a:p>
                      <a:pPr algn="ctr"/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(в </a:t>
                      </a:r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</a:rPr>
                        <a:t>т.ч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. целевая) и платная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34286" marB="34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6 лет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34286" marB="34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ru-RU" sz="1800" b="1" u="none" dirty="0" smtClean="0">
                          <a:solidFill>
                            <a:schemeClr val="tx1"/>
                          </a:solidFill>
                        </a:rPr>
                        <a:t>Химия</a:t>
                      </a:r>
                    </a:p>
                    <a:p>
                      <a:pPr algn="ctr"/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Биология</a:t>
                      </a:r>
                    </a:p>
                    <a:p>
                      <a:pPr algn="ctr"/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Русский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язык</a:t>
                      </a:r>
                    </a:p>
                  </a:txBody>
                  <a:tcPr marT="34286" marB="34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2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Военный учебный центр </a:t>
                      </a:r>
                    </a:p>
                  </a:txBody>
                  <a:tcPr marT="34286" marB="34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</a:rPr>
                        <a:t>очная</a:t>
                      </a:r>
                      <a:endParaRPr lang="ru-RU" sz="1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4286" marB="34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6 лет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34286" marB="34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980260"/>
                  </a:ext>
                </a:extLst>
              </a:tr>
              <a:tr h="3212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Педиатрия </a:t>
                      </a:r>
                    </a:p>
                  </a:txBody>
                  <a:tcPr marT="34286" marB="34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</a:rPr>
                        <a:t>очная</a:t>
                      </a:r>
                      <a:endParaRPr lang="ru-RU" sz="1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4286" marB="34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6 лет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34286" marB="34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303086"/>
                  </a:ext>
                </a:extLst>
              </a:tr>
              <a:tr h="38447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Стоматология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34286" marB="34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</a:rPr>
                        <a:t>очная</a:t>
                      </a:r>
                      <a:endParaRPr lang="ru-RU" sz="1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4286" marB="34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5 лет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34286" marB="34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403787"/>
                  </a:ext>
                </a:extLst>
              </a:tr>
              <a:tr h="3212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Медико-профилактическое дело </a:t>
                      </a:r>
                    </a:p>
                  </a:txBody>
                  <a:tcPr marT="34286" marB="34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</a:rPr>
                        <a:t>очная</a:t>
                      </a:r>
                      <a:endParaRPr lang="ru-RU" sz="1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4286" marB="34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6 лет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34286" marB="34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678960"/>
                  </a:ext>
                </a:extLst>
              </a:tr>
              <a:tr h="321260"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Фармация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34286" marB="34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</a:rPr>
                        <a:t>очная</a:t>
                      </a:r>
                      <a:endParaRPr lang="ru-RU" sz="1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4286" marB="34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5 лет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34286" marB="34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614211"/>
                  </a:ext>
                </a:extLst>
              </a:tr>
              <a:tr h="63469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Сестринское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дело (</a:t>
                      </a:r>
                      <a:r>
                        <a:rPr lang="ru-RU" sz="1600" b="1" baseline="0" dirty="0" err="1" smtClean="0">
                          <a:solidFill>
                            <a:schemeClr val="tx1"/>
                          </a:solidFill>
                        </a:rPr>
                        <a:t>бакалавриат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34286" marB="34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очная</a:t>
                      </a:r>
                    </a:p>
                  </a:txBody>
                  <a:tcPr marT="34286" marB="34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34286" marB="34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4 года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34286" marB="34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chemeClr val="tx1"/>
                          </a:solidFill>
                        </a:rPr>
                        <a:t>Биология,</a:t>
                      </a:r>
                      <a:r>
                        <a:rPr lang="ru-RU" sz="1400" b="1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Химия,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Русский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язык</a:t>
                      </a:r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4286" marB="34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932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Клиническая психология</a:t>
                      </a:r>
                    </a:p>
                  </a:txBody>
                  <a:tcPr marT="34286" marB="34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очная</a:t>
                      </a:r>
                    </a:p>
                  </a:txBody>
                  <a:tcPr marT="34286" marB="34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платная</a:t>
                      </a: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4286" marB="34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5,5 лет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34286" marB="34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chemeClr val="tx1"/>
                          </a:solidFill>
                        </a:rPr>
                        <a:t>Биология,</a:t>
                      </a:r>
                      <a:r>
                        <a:rPr lang="ru-RU" sz="1400" b="1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Обществознание,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Русский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язык</a:t>
                      </a:r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4286" marB="34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805139"/>
              </p:ext>
            </p:extLst>
          </p:nvPr>
        </p:nvGraphicFramePr>
        <p:xfrm>
          <a:off x="7596336" y="4928690"/>
          <a:ext cx="1547664" cy="27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7812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www.pk.rostgmu.ru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13" marR="91413" marT="34251" marB="3425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Рисунок 9" descr="E:\10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554"/>
            <a:ext cx="432048" cy="4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30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67544" y="-20537"/>
            <a:ext cx="8676456" cy="785243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Динамика </a:t>
            </a:r>
            <a:r>
              <a:rPr lang="ru-RU" sz="26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приема обучающихся на 1 </a:t>
            </a:r>
            <a:r>
              <a:rPr lang="ru-RU" sz="26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курс РостГМУ</a:t>
            </a:r>
            <a:endParaRPr lang="ru-RU" sz="260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04773593"/>
              </p:ext>
            </p:extLst>
          </p:nvPr>
        </p:nvGraphicFramePr>
        <p:xfrm>
          <a:off x="107504" y="1167595"/>
          <a:ext cx="8928992" cy="3834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9" descr="E:\10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11560" cy="69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547156" y="609235"/>
            <a:ext cx="6120680" cy="432048"/>
          </a:xfrm>
          <a:prstGeom prst="wedgeRoundRectCallout">
            <a:avLst>
              <a:gd name="adj1" fmla="val -25925"/>
              <a:gd name="adj2" fmla="val 26536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3-е место по бюджетному приему среди </a:t>
            </a: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медВУЗов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РФ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52320" y="4011910"/>
            <a:ext cx="169168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Всего 1464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+</a:t>
            </a:r>
            <a:r>
              <a:rPr lang="en-US" sz="1400" b="1" dirty="0" smtClean="0">
                <a:solidFill>
                  <a:srgbClr val="C00000"/>
                </a:solidFill>
              </a:rPr>
              <a:t>6</a:t>
            </a:r>
            <a:r>
              <a:rPr lang="ru-RU" sz="1400" b="1" dirty="0" smtClean="0">
                <a:solidFill>
                  <a:srgbClr val="C00000"/>
                </a:solidFill>
              </a:rPr>
              <a:t>29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1</a:t>
            </a:r>
            <a:r>
              <a:rPr lang="en-US" sz="1400" b="1" dirty="0" smtClean="0">
                <a:solidFill>
                  <a:srgbClr val="C00000"/>
                </a:solidFill>
              </a:rPr>
              <a:t>75</a:t>
            </a:r>
            <a:r>
              <a:rPr lang="ru-RU" sz="1400" b="1" dirty="0" smtClean="0">
                <a:solidFill>
                  <a:srgbClr val="C00000"/>
                </a:solidFill>
              </a:rPr>
              <a:t>%</a:t>
            </a:r>
            <a:endParaRPr lang="ru-RU" sz="9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08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171" name="Заголовок 6"/>
          <p:cNvSpPr>
            <a:spLocks noGrp="1"/>
          </p:cNvSpPr>
          <p:nvPr>
            <p:ph type="title"/>
          </p:nvPr>
        </p:nvSpPr>
        <p:spPr>
          <a:xfrm>
            <a:off x="441325" y="0"/>
            <a:ext cx="8229600" cy="46513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Количество мест для приёма в РостГМУ на 2021 год</a:t>
            </a:r>
            <a:endParaRPr lang="ru-RU" sz="28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1005113"/>
              </p:ext>
            </p:extLst>
          </p:nvPr>
        </p:nvGraphicFramePr>
        <p:xfrm>
          <a:off x="107505" y="411510"/>
          <a:ext cx="8928990" cy="4701786"/>
        </p:xfrm>
        <a:graphic>
          <a:graphicData uri="http://schemas.openxmlformats.org/drawingml/2006/table">
            <a:tbl>
              <a:tblPr/>
              <a:tblGrid>
                <a:gridCol w="3816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72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 направления подготовки</a:t>
                      </a:r>
                    </a:p>
                  </a:txBody>
                  <a:tcPr marL="91449" marR="91449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Бесплатное обучение</a:t>
                      </a:r>
                    </a:p>
                  </a:txBody>
                  <a:tcPr marL="91449" marR="91449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Платное обучение</a:t>
                      </a:r>
                    </a:p>
                  </a:txBody>
                  <a:tcPr marL="91449" marR="91449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Всего</a:t>
                      </a:r>
                    </a:p>
                  </a:txBody>
                  <a:tcPr marL="91449" marR="91449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Всего</a:t>
                      </a:r>
                    </a:p>
                  </a:txBody>
                  <a:tcPr marL="91449" marR="91449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из них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для приема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</a:rPr>
                        <a:t>иностр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. граждан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(из гр. 3)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9" marR="91449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91449" marR="91449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91449" marR="91449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91449" marR="91449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91449" marR="91449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Лечебное дело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т.ч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ВУЦ</a:t>
                      </a:r>
                    </a:p>
                  </a:txBody>
                  <a:tcPr marL="91449" marR="91449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398</a:t>
                      </a:r>
                    </a:p>
                  </a:txBody>
                  <a:tcPr marL="91449" marR="91449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245</a:t>
                      </a:r>
                    </a:p>
                  </a:txBody>
                  <a:tcPr marL="91449" marR="91449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120</a:t>
                      </a:r>
                    </a:p>
                  </a:txBody>
                  <a:tcPr marL="91449" marR="91449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Педиатрия </a:t>
                      </a:r>
                    </a:p>
                  </a:txBody>
                  <a:tcPr marL="91449" marR="91449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314</a:t>
                      </a:r>
                    </a:p>
                  </a:txBody>
                  <a:tcPr marL="91449" marR="91449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115</a:t>
                      </a:r>
                    </a:p>
                  </a:txBody>
                  <a:tcPr marL="91449" marR="91449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91449" marR="91449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Стоматология </a:t>
                      </a:r>
                    </a:p>
                  </a:txBody>
                  <a:tcPr marL="91449" marR="91449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</a:t>
                      </a:r>
                    </a:p>
                  </a:txBody>
                  <a:tcPr marL="91449" marR="91449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138</a:t>
                      </a:r>
                    </a:p>
                  </a:txBody>
                  <a:tcPr marL="91449" marR="91449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</a:t>
                      </a:r>
                    </a:p>
                  </a:txBody>
                  <a:tcPr marL="91449" marR="91449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Медико-профилактическое дело</a:t>
                      </a:r>
                    </a:p>
                  </a:txBody>
                  <a:tcPr marL="91449" marR="91449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91449" marR="91449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</a:t>
                      </a:r>
                    </a:p>
                  </a:txBody>
                  <a:tcPr marL="91449" marR="91449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91449" marR="91449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5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Фармация </a:t>
                      </a:r>
                    </a:p>
                  </a:txBody>
                  <a:tcPr marL="91449" marR="91449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</a:t>
                      </a:r>
                    </a:p>
                  </a:txBody>
                  <a:tcPr marL="91449" marR="91449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35</a:t>
                      </a:r>
                    </a:p>
                  </a:txBody>
                  <a:tcPr marL="91449" marR="91449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91449" marR="91449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Клиническая психология</a:t>
                      </a:r>
                    </a:p>
                  </a:txBody>
                  <a:tcPr marL="91449" marR="91449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91449" marR="91449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</a:t>
                      </a:r>
                    </a:p>
                  </a:txBody>
                  <a:tcPr marL="91449" marR="91449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91449" marR="91449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5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Сестринское дело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бакалавриат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</a:t>
                      </a:r>
                    </a:p>
                  </a:txBody>
                  <a:tcPr marL="91449" marR="91449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</a:t>
                      </a:r>
                    </a:p>
                  </a:txBody>
                  <a:tcPr marL="91449" marR="91449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</a:p>
                  </a:txBody>
                  <a:tcPr marL="91449" marR="91449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91449" marR="91449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7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Общественное здравоохранение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(магистратура)</a:t>
                      </a:r>
                    </a:p>
                  </a:txBody>
                  <a:tcPr marL="91449" marR="91449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91449" marR="91449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</a:t>
                      </a:r>
                    </a:p>
                  </a:txBody>
                  <a:tcPr marL="91449" marR="91449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91449" marR="91449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7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ИТОГО</a:t>
                      </a:r>
                    </a:p>
                  </a:txBody>
                  <a:tcPr marL="91449" marR="91449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861</a:t>
                      </a:r>
                    </a:p>
                  </a:txBody>
                  <a:tcPr marL="91449" marR="91449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603</a:t>
                      </a:r>
                    </a:p>
                  </a:txBody>
                  <a:tcPr marL="91449" marR="91449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139</a:t>
                      </a:r>
                    </a:p>
                  </a:txBody>
                  <a:tcPr marL="91449" marR="91449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411439"/>
                  </a:ext>
                </a:extLst>
              </a:tr>
            </a:tbl>
          </a:graphicData>
        </a:graphic>
      </p:graphicFrame>
      <p:pic>
        <p:nvPicPr>
          <p:cNvPr id="5" name="Рисунок 9" descr="E:\10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554"/>
            <a:ext cx="432048" cy="4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5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-102706"/>
            <a:ext cx="90011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latin typeface="+mj-lt"/>
                <a:ea typeface="Times New Roman" pitchFamily="18" charset="0"/>
                <a:cs typeface="Times New Roman" pitchFamily="18" charset="0"/>
              </a:rPr>
              <a:t>   Сравнительная динамика поступления заявлений от абитуриентов в РостГМУ за 2012-2020 гг.</a:t>
            </a:r>
            <a:endParaRPr kumimoji="0" lang="ru-RU" sz="2800" b="1" i="0" u="none" strike="noStrike" cap="none" normalizeH="0" baseline="0" dirty="0" smtClean="0">
              <a:ln>
                <a:noFill/>
              </a:ln>
              <a:latin typeface="+mj-lt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369109575"/>
              </p:ext>
            </p:extLst>
          </p:nvPr>
        </p:nvGraphicFramePr>
        <p:xfrm>
          <a:off x="107504" y="624415"/>
          <a:ext cx="8640960" cy="4431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7584" y="661769"/>
            <a:ext cx="5040560" cy="685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+mj-lt"/>
              </a:rPr>
              <a:t>С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+mj-lt"/>
              </a:rPr>
              <a:t>2014 г. подсчет поданных заявлений ведется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+mj-lt"/>
              </a:rPr>
              <a:t>с учетом их отзыва (т.е. забора документов)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1331640" y="1059582"/>
            <a:ext cx="6696126" cy="156706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487930" y="1613115"/>
            <a:ext cx="1620290" cy="451822"/>
          </a:xfrm>
          <a:prstGeom prst="rect">
            <a:avLst/>
          </a:prstGeom>
          <a:solidFill>
            <a:schemeClr val="bg1">
              <a:lumMod val="9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189%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pic>
        <p:nvPicPr>
          <p:cNvPr id="9" name="Рисунок 9" descr="E:\10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555"/>
            <a:ext cx="576064" cy="4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02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3"/>
          <p:cNvSpPr>
            <a:spLocks noGrp="1"/>
          </p:cNvSpPr>
          <p:nvPr>
            <p:ph type="title"/>
          </p:nvPr>
        </p:nvSpPr>
        <p:spPr>
          <a:xfrm>
            <a:off x="107504" y="48555"/>
            <a:ext cx="9000554" cy="578979"/>
          </a:xfrm>
          <a:effectLst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Средний балл по ЕГЭ у абитуриентов, </a:t>
            </a:r>
            <a:br>
              <a:rPr lang="ru-RU" altLang="ru-RU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altLang="ru-RU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ачисленных на бесплатные места</a:t>
            </a:r>
          </a:p>
        </p:txBody>
      </p:sp>
      <p:graphicFrame>
        <p:nvGraphicFramePr>
          <p:cNvPr id="2" name="Объект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147194202"/>
              </p:ext>
            </p:extLst>
          </p:nvPr>
        </p:nvGraphicFramePr>
        <p:xfrm>
          <a:off x="-180528" y="799988"/>
          <a:ext cx="9324528" cy="4245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9" descr="E:\10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555"/>
            <a:ext cx="576064" cy="57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44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55573</TotalTime>
  <Words>2418</Words>
  <Application>Microsoft Office PowerPoint</Application>
  <PresentationFormat>Экран (16:9)</PresentationFormat>
  <Paragraphs>444</Paragraphs>
  <Slides>30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BatangChe</vt:lpstr>
      <vt:lpstr>Arial</vt:lpstr>
      <vt:lpstr>Calibri</vt:lpstr>
      <vt:lpstr>Times New Roman</vt:lpstr>
      <vt:lpstr>Тема Office</vt:lpstr>
      <vt:lpstr>РОСТОВСКИЙ ГОСУДАРСТВЕННЫЙ МЕДИЦИНСКИЙ УНИВЕРСИТЕТ</vt:lpstr>
      <vt:lpstr>Общие сведения  об Университете</vt:lpstr>
      <vt:lpstr>Презентация PowerPoint</vt:lpstr>
      <vt:lpstr>Презентация PowerPoint</vt:lpstr>
      <vt:lpstr>Презентация PowerPoint</vt:lpstr>
      <vt:lpstr> Динамика приема обучающихся на 1 курс РостГМУ</vt:lpstr>
      <vt:lpstr>Количество мест для приёма в РостГМУ на 2021 год</vt:lpstr>
      <vt:lpstr>Презентация PowerPoint</vt:lpstr>
      <vt:lpstr>Средний балл по ЕГЭ у абитуриентов,  зачисленных на бесплатные места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Решение учёного совета Университета  от 26 сентября 2018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RGMU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направления взаимодействия РостГМУ с МЗ РО и руководителями органов управления муниципальными образованиями РО</dc:title>
  <dc:creator>User</dc:creator>
  <cp:lastModifiedBy>Деканат Педиатрического факультета</cp:lastModifiedBy>
  <cp:revision>401</cp:revision>
  <cp:lastPrinted>2021-04-14T05:58:55Z</cp:lastPrinted>
  <dcterms:created xsi:type="dcterms:W3CDTF">2014-05-29T11:56:53Z</dcterms:created>
  <dcterms:modified xsi:type="dcterms:W3CDTF">2021-04-22T12:36:48Z</dcterms:modified>
</cp:coreProperties>
</file>